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466" r:id="rId2"/>
    <p:sldId id="468" r:id="rId3"/>
    <p:sldId id="467" r:id="rId4"/>
    <p:sldId id="465" r:id="rId5"/>
    <p:sldId id="469" r:id="rId6"/>
    <p:sldId id="470" r:id="rId7"/>
    <p:sldId id="458" r:id="rId8"/>
    <p:sldId id="471" r:id="rId9"/>
    <p:sldId id="464" r:id="rId10"/>
    <p:sldId id="364" r:id="rId11"/>
    <p:sldId id="263" r:id="rId12"/>
    <p:sldId id="472" r:id="rId13"/>
    <p:sldId id="463" r:id="rId14"/>
    <p:sldId id="267" r:id="rId15"/>
    <p:sldId id="265" r:id="rId16"/>
    <p:sldId id="459" r:id="rId17"/>
    <p:sldId id="473" r:id="rId18"/>
    <p:sldId id="457" r:id="rId19"/>
    <p:sldId id="460" r:id="rId20"/>
    <p:sldId id="461" r:id="rId21"/>
    <p:sldId id="462" r:id="rId22"/>
    <p:sldId id="436" r:id="rId23"/>
    <p:sldId id="257" r:id="rId24"/>
    <p:sldId id="43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8" autoAdjust="0"/>
    <p:restoredTop sz="94004" autoAdjust="0"/>
  </p:normalViewPr>
  <p:slideViewPr>
    <p:cSldViewPr snapToGrid="0">
      <p:cViewPr>
        <p:scale>
          <a:sx n="66" d="100"/>
          <a:sy n="66" d="100"/>
        </p:scale>
        <p:origin x="1016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469DA-4B66-4603-A769-68EA684FEA8C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650CF-0B7E-4950-8F70-18CFA38858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39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Wikidata</a:t>
            </a:r>
            <a:r>
              <a:rPr lang="en-IN" dirty="0"/>
              <a:t> and Wikipedia globe </a:t>
            </a:r>
          </a:p>
          <a:p>
            <a:r>
              <a:rPr lang="en-IN" dirty="0"/>
              <a:t>Slide for </a:t>
            </a:r>
            <a:r>
              <a:rPr lang="en-IN" dirty="0" err="1"/>
              <a:t>minicopus</a:t>
            </a:r>
            <a:endParaRPr lang="en-IN" dirty="0"/>
          </a:p>
          <a:p>
            <a:r>
              <a:rPr lang="en-IN" dirty="0"/>
              <a:t>Make it clearer __ explain well </a:t>
            </a:r>
          </a:p>
          <a:p>
            <a:endParaRPr lang="en-IN" dirty="0"/>
          </a:p>
          <a:p>
            <a:r>
              <a:rPr lang="en-IN" dirty="0"/>
              <a:t>Explain zoonosis </a:t>
            </a:r>
          </a:p>
          <a:p>
            <a:r>
              <a:rPr lang="en-IN" dirty="0"/>
              <a:t>Dictionaries are often called ontology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i="1" dirty="0"/>
              <a:t>Critical for annotations and Ontology </a:t>
            </a:r>
          </a:p>
          <a:p>
            <a:endParaRPr lang="en-IN" dirty="0"/>
          </a:p>
          <a:p>
            <a:r>
              <a:rPr lang="en-IN" dirty="0"/>
              <a:t>Ontology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4F00E-8953-4C10-9E32-400CAD63250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61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8311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caad9174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caad9174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58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B4AD5-5819-4264-833C-7CBA5D83BF41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89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7F07-9DF6-8848-4341-6464286C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8E9BD-45BB-F396-C63F-4D4589C45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BA40-497E-4C3C-8C15-242612CC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F7CE-F7E5-96EE-0D52-06CABF47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D40D-812A-E46F-69C6-D077A34F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053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FB38-7694-0738-B6F2-FAA4AA38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B28B8-744A-B359-5350-98857D7BC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3BFA-552E-BC9E-5F4D-E4B3ECD8E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D455B-32EB-2260-563E-662ADFF1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53481-2D24-AA44-BBDB-5C3033E0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94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77B5B-8AC5-1FE0-BB38-5A0BBB52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CAD96-9D38-60FF-D9BB-DAD401BAB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61809-350D-148A-28D4-A29D1297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D2367-E983-52A9-04AA-FD9EB3F2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295A-78C5-B99E-BA55-6412B294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322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1BDB-021B-D283-A9F8-465B7838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3D71-CFB3-EAB4-7F29-DAD8B77A2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97E1C-7529-47DC-1527-6ED04390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40A33-AEF8-6F48-0A07-0FF7EAA9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DF41B-2C66-0298-2D1B-289DEB81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6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FECB-9AED-194B-3A6A-5EDB81FE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63574-DA4D-F9E9-C982-B3CEC979B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35904-2441-2F1C-76B0-F5234E04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B00AC-2936-A8DC-CE4B-DF4B0C55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DA9E-BB03-89A2-01FE-47789FB9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43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52D1-E2D4-719E-13D1-76293149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DE9F-588D-57E6-3434-75C8AD56F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0FC1-8352-DFED-0CC4-4719B5D14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4C6F5-6F26-3702-9977-A9164AD9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771F3-B25E-E8D4-FA0D-5409294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67CF1-D275-8445-40F6-E3FC6722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45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74F6-8D8A-9E8B-B156-F31EE7CA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EFC23-34BA-7843-4872-C171C2127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13C90-D89C-0623-DD0B-C6A37521F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B8651-FAAF-F8BF-1239-B443EBF66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FDD43-6157-BDDC-EF8F-C204525D3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F2511-600F-4769-F671-0EA1A10B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6BE85-1717-7219-7F8B-EE9A21838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28F50-2D96-C81E-5B72-36597EA5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3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4679-E067-32DF-980E-E8E00C02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33D90-3F27-6B91-38CF-9D127CC0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F88CF-2428-FC31-EE65-86EFF72F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D4364-605A-DCD5-4BAE-75F473EE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4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E12F4-0E7A-7215-49B0-F380742D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F5938-E529-AEF2-FAD9-C597F803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AB9CB-8859-D415-D8F1-62F87EF0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79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5897-6CA3-9CFC-ED79-06B3B9F6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5CF5-EA50-C81A-A447-2209683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33532-54E8-4579-1033-9CA0A379C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80787-5D95-823D-37FB-030D729A5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5201F-E0BE-5C30-071D-3C8FAA59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7686-70D3-1899-C0BD-FC8596A6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48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66B6-DABC-4EBF-0E39-626BE2D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B8FF2E-6FB7-BBAF-345B-66223BA44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4F54D-D03E-1DEF-C844-15C5A0E07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AACE4-348B-4C13-C16C-EA978588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84CE4-A049-390F-20F4-7A046C4F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09947-757C-9CA3-91E2-ECA48D4B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05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52FE8-DC80-E998-BDE8-34C05DA1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24DB4-81A9-F260-6830-3602505F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CC12A-044E-E455-79B8-A5E9ED2E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AA20C-0034-8E67-599E-81551B1D9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DFB48-618F-FC9F-D251-4B71D376F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37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8.jpeg"/><Relationship Id="rId5" Type="http://schemas.openxmlformats.org/officeDocument/2006/relationships/image" Target="../media/image15.png"/><Relationship Id="rId10" Type="http://schemas.openxmlformats.org/officeDocument/2006/relationships/hyperlink" Target="https://creativecommons.org/licenses/by-sa/3.0/" TargetMode="External"/><Relationship Id="rId4" Type="http://schemas.microsoft.com/office/2007/relationships/hdphoto" Target="../media/hdphoto1.wdp"/><Relationship Id="rId9" Type="http://schemas.openxmlformats.org/officeDocument/2006/relationships/hyperlink" Target="https://meta.wikimedia.org/wiki/IMLD-ODD_2018_Wikidata_India_Edit-a-thon/Result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T2Die3pV3dLcyHgwZBg3IxS2FJ_8W0-?usp=sharing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htmlpreview.github.io/?https://github.com/petermr/pyami/blob/pmr5/temp/html/chap6_index.html" TargetMode="External"/><Relationship Id="rId7" Type="http://schemas.openxmlformats.org/officeDocument/2006/relationships/hyperlink" Target="https://commons.wikimedia.org/wiki/File:Wikidata-logo-en.sv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hyperlink" Target="https://commons.wikimedia.org/wiki/File:Wikidata-logo-en.sv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5AE8A-9969-454B-BB73-A12CFE27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1" y="213956"/>
            <a:ext cx="11420896" cy="6430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CA271D-A6D6-084A-9F38-32B6BE81E82A}"/>
              </a:ext>
            </a:extLst>
          </p:cNvPr>
          <p:cNvSpPr txBox="1"/>
          <p:nvPr/>
        </p:nvSpPr>
        <p:spPr>
          <a:xfrm>
            <a:off x="386081" y="5248656"/>
            <a:ext cx="2265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 TIGR2ESS</a:t>
            </a:r>
          </a:p>
          <a:p>
            <a:r>
              <a:rPr lang="en-US" dirty="0"/>
              <a:t>2020 </a:t>
            </a:r>
            <a:r>
              <a:rPr lang="en-US" dirty="0" err="1"/>
              <a:t>openVirus</a:t>
            </a:r>
            <a:endParaRPr lang="en-US" dirty="0"/>
          </a:p>
          <a:p>
            <a:r>
              <a:rPr lang="en-US" dirty="0"/>
              <a:t>2021 invasive species</a:t>
            </a:r>
          </a:p>
          <a:p>
            <a:r>
              <a:rPr lang="en-US" dirty="0"/>
              <a:t>2022 </a:t>
            </a:r>
            <a:r>
              <a:rPr lang="en-US" dirty="0" err="1"/>
              <a:t>semanticClimate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911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C566-4FBB-4FCA-BD8A-C38A2E4A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1669"/>
            <a:ext cx="11708263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  <a:cs typeface="Arial" panose="020B0604020202020204" pitchFamily="34" charset="0"/>
              </a:rPr>
              <a:t>Dictionaries</a:t>
            </a:r>
            <a:endParaRPr lang="en-IN" sz="5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20B49D0-34A9-449D-87B4-976522D9C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9558" y="179864"/>
            <a:ext cx="22442" cy="974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77FA87-7995-4BF7-9958-F4BFF6295129}"/>
              </a:ext>
            </a:extLst>
          </p:cNvPr>
          <p:cNvSpPr txBox="1"/>
          <p:nvPr/>
        </p:nvSpPr>
        <p:spPr>
          <a:xfrm>
            <a:off x="548054" y="6610887"/>
            <a:ext cx="88737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0" dirty="0">
                <a:solidFill>
                  <a:srgbClr val="1D1C1D"/>
                </a:solidFill>
                <a:effectLst/>
                <a:latin typeface="Slack-Lato"/>
              </a:rPr>
              <a:t>By Version 1 by </a:t>
            </a:r>
            <a:r>
              <a:rPr lang="en-US" sz="800" i="0" dirty="0" err="1">
                <a:solidFill>
                  <a:srgbClr val="1D1C1D"/>
                </a:solidFill>
                <a:effectLst/>
                <a:latin typeface="Slack-Lato"/>
              </a:rPr>
              <a:t>Nohat</a:t>
            </a:r>
            <a:r>
              <a:rPr lang="en-US" sz="800" i="0" dirty="0">
                <a:solidFill>
                  <a:srgbClr val="1D1C1D"/>
                </a:solidFill>
                <a:effectLst/>
                <a:latin typeface="Slack-Lato"/>
              </a:rPr>
              <a:t> (concept by </a:t>
            </a:r>
            <a:r>
              <a:rPr lang="en-US" sz="800" i="0" dirty="0" err="1">
                <a:solidFill>
                  <a:srgbClr val="1D1C1D"/>
                </a:solidFill>
                <a:effectLst/>
                <a:latin typeface="Slack-Lato"/>
              </a:rPr>
              <a:t>Paullusmagnus</a:t>
            </a:r>
            <a:r>
              <a:rPr lang="en-US" sz="800" i="0" dirty="0">
                <a:solidFill>
                  <a:srgbClr val="1D1C1D"/>
                </a:solidFill>
                <a:effectLst/>
                <a:latin typeface="Slack-Lato"/>
              </a:rPr>
              <a:t>); Wikimedia. - File:Wikipedia-logo.svg as of 14 May 2010T23:16:42, CC BY-SA 3.0, https://en.wikipedia.org/w/index.php?curid=33285413</a:t>
            </a:r>
            <a:endParaRPr lang="en-IN" sz="800" dirty="0"/>
          </a:p>
        </p:txBody>
      </p:sp>
      <p:pic>
        <p:nvPicPr>
          <p:cNvPr id="36" name="Picture 2" descr="cc logo">
            <a:extLst>
              <a:ext uri="{FF2B5EF4-FFF2-40B4-BE49-F238E27FC236}">
                <a16:creationId xmlns:a16="http://schemas.microsoft.com/office/drawing/2014/main" id="{D8F80C42-C84A-47A5-A139-ACEC936D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3" y="6559391"/>
            <a:ext cx="259281" cy="259281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260437-DD08-455B-9D1A-504D05E2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26" b="96774" l="3226" r="95968">
                        <a14:foregroundMark x1="54032" y1="8871" x2="54032" y2="8871"/>
                        <a14:foregroundMark x1="54032" y1="4032" x2="54032" y2="4032"/>
                        <a14:foregroundMark x1="94355" y1="42742" x2="94355" y2="42742"/>
                        <a14:foregroundMark x1="87903" y1="83871" x2="87903" y2="83871"/>
                        <a14:foregroundMark x1="80645" y1="82258" x2="80645" y2="82258"/>
                        <a14:foregroundMark x1="35484" y1="89516" x2="35484" y2="89516"/>
                        <a14:foregroundMark x1="3226" y1="62903" x2="3226" y2="62903"/>
                        <a14:foregroundMark x1="7258" y1="39516" x2="7258" y2="39516"/>
                        <a14:foregroundMark x1="50000" y1="50000" x2="50000" y2="50000"/>
                        <a14:foregroundMark x1="55645" y1="42742" x2="55645" y2="42742"/>
                        <a14:foregroundMark x1="51613" y1="25000" x2="51613" y2="25000"/>
                        <a14:foregroundMark x1="69355" y1="11290" x2="69355" y2="11290"/>
                        <a14:foregroundMark x1="79032" y1="17742" x2="79032" y2="17742"/>
                        <a14:foregroundMark x1="91129" y1="55645" x2="91129" y2="55645"/>
                        <a14:foregroundMark x1="91129" y1="73387" x2="8871" y2="66129"/>
                        <a14:foregroundMark x1="76613" y1="16129" x2="91129" y2="76613"/>
                        <a14:foregroundMark x1="91129" y1="67742" x2="91129" y2="67742"/>
                        <a14:foregroundMark x1="92742" y1="54032" x2="92742" y2="54032"/>
                        <a14:foregroundMark x1="94355" y1="45161" x2="94355" y2="45161"/>
                        <a14:foregroundMark x1="94355" y1="39516" x2="94355" y2="39516"/>
                        <a14:foregroundMark x1="89516" y1="33871" x2="87903" y2="29032"/>
                        <a14:foregroundMark x1="95161" y1="44355" x2="96774" y2="57258"/>
                        <a14:foregroundMark x1="96774" y1="58871" x2="96774" y2="58871"/>
                        <a14:foregroundMark x1="75000" y1="93548" x2="75000" y2="93548"/>
                        <a14:foregroundMark x1="57258" y1="89516" x2="57258" y2="89516"/>
                        <a14:foregroundMark x1="54032" y1="91129" x2="54032" y2="91129"/>
                        <a14:foregroundMark x1="48387" y1="91129" x2="48387" y2="91129"/>
                        <a14:foregroundMark x1="42742" y1="91129" x2="37903" y2="91129"/>
                        <a14:foregroundMark x1="35484" y1="91129" x2="35484" y2="91129"/>
                        <a14:foregroundMark x1="28226" y1="85484" x2="25000" y2="80645"/>
                        <a14:foregroundMark x1="21774" y1="77419" x2="21774" y2="77419"/>
                        <a14:foregroundMark x1="42742" y1="96774" x2="42742" y2="96774"/>
                        <a14:foregroundMark x1="53226" y1="96774" x2="57258" y2="96774"/>
                        <a14:foregroundMark x1="23387" y1="14516" x2="23387" y2="14516"/>
                        <a14:foregroundMark x1="23387" y1="14516" x2="23387" y2="14516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4" y="6555630"/>
            <a:ext cx="259281" cy="259281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0D3CA6-26AB-42DB-A925-4937432A0D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72" r="3528"/>
          <a:stretch/>
        </p:blipFill>
        <p:spPr>
          <a:xfrm>
            <a:off x="8373485" y="1400993"/>
            <a:ext cx="3198326" cy="39022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43C191-D0ED-4075-A6A8-A36228BB8814}"/>
              </a:ext>
            </a:extLst>
          </p:cNvPr>
          <p:cNvCxnSpPr>
            <a:cxnSpLocks/>
          </p:cNvCxnSpPr>
          <p:nvPr/>
        </p:nvCxnSpPr>
        <p:spPr>
          <a:xfrm>
            <a:off x="11844718" y="0"/>
            <a:ext cx="0" cy="6858000"/>
          </a:xfrm>
          <a:prstGeom prst="line">
            <a:avLst/>
          </a:prstGeom>
          <a:ln w="76200">
            <a:solidFill>
              <a:srgbClr val="FBC48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A6C2DF-5CBD-4DA7-933B-AFFFFC7337E6}"/>
              </a:ext>
            </a:extLst>
          </p:cNvPr>
          <p:cNvCxnSpPr>
            <a:cxnSpLocks/>
          </p:cNvCxnSpPr>
          <p:nvPr/>
        </p:nvCxnSpPr>
        <p:spPr>
          <a:xfrm flipH="1">
            <a:off x="12104917" y="0"/>
            <a:ext cx="0" cy="6858000"/>
          </a:xfrm>
          <a:prstGeom prst="line">
            <a:avLst/>
          </a:prstGeom>
          <a:ln w="76200">
            <a:solidFill>
              <a:srgbClr val="F9A9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DD6C41-2C3A-4BE9-863C-C357CCAEC198}"/>
              </a:ext>
            </a:extLst>
          </p:cNvPr>
          <p:cNvCxnSpPr>
            <a:cxnSpLocks/>
          </p:cNvCxnSpPr>
          <p:nvPr/>
        </p:nvCxnSpPr>
        <p:spPr>
          <a:xfrm>
            <a:off x="11708264" y="0"/>
            <a:ext cx="0" cy="6858000"/>
          </a:xfrm>
          <a:prstGeom prst="line">
            <a:avLst/>
          </a:prstGeom>
          <a:ln w="76200">
            <a:solidFill>
              <a:srgbClr val="F7E7B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19348B-69F7-4A50-B175-E1F19155BEFA}"/>
              </a:ext>
            </a:extLst>
          </p:cNvPr>
          <p:cNvCxnSpPr>
            <a:cxnSpLocks/>
          </p:cNvCxnSpPr>
          <p:nvPr/>
        </p:nvCxnSpPr>
        <p:spPr>
          <a:xfrm>
            <a:off x="11977396" y="0"/>
            <a:ext cx="0" cy="6858000"/>
          </a:xfrm>
          <a:prstGeom prst="line">
            <a:avLst/>
          </a:prstGeom>
          <a:ln w="76200">
            <a:solidFill>
              <a:srgbClr val="EBC45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1D781-0A46-1FFF-3B0D-C3A46068CA5E}"/>
              </a:ext>
            </a:extLst>
          </p:cNvPr>
          <p:cNvSpPr txBox="1"/>
          <p:nvPr/>
        </p:nvSpPr>
        <p:spPr>
          <a:xfrm>
            <a:off x="8574256" y="6500604"/>
            <a:ext cx="32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Slide Credit: Ambreen </a:t>
            </a:r>
            <a:r>
              <a:rPr lang="en-IN" dirty="0" err="1"/>
              <a:t>Hamadani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A10D0A-0569-C5C7-F6DF-A4F2A3122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832993" y="-3320"/>
            <a:ext cx="1561292" cy="14676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FF5BD0-2F48-3A03-0341-8D75725B009F}"/>
              </a:ext>
            </a:extLst>
          </p:cNvPr>
          <p:cNvSpPr txBox="1"/>
          <p:nvPr/>
        </p:nvSpPr>
        <p:spPr>
          <a:xfrm>
            <a:off x="12169558" y="5204683"/>
            <a:ext cx="20267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tooltip="https://meta.wikimedia.org/wiki/IMLD-ODD_2018_Wikidata_India_Edit-a-thon/Results"/>
              </a:rPr>
              <a:t>This Photo</a:t>
            </a: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tooltip="https://creativecommons.org/licenses/by-sa/3.0/"/>
              </a:rPr>
              <a:t>CC BY-SA</a:t>
            </a:r>
            <a:endParaRPr kumimoji="0" lang="en-IN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D3170B-D730-144E-6DE2-DBD016879A2D}"/>
              </a:ext>
            </a:extLst>
          </p:cNvPr>
          <p:cNvSpPr txBox="1"/>
          <p:nvPr/>
        </p:nvSpPr>
        <p:spPr>
          <a:xfrm>
            <a:off x="844903" y="3360225"/>
            <a:ext cx="7101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zh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游ゴシック" panose="020B0400000000000000" pitchFamily="34" charset="-128"/>
                <a:cs typeface="+mn-cs"/>
              </a:rPr>
              <a:t>松球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游ゴシック" panose="020B0400000000000000" pitchFamily="34" charset="-128"/>
                <a:cs typeface="+mn-cs"/>
              </a:rPr>
              <a:t>&lt;/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="de"&gt;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Koniferenzapfen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="hi"&gt;</a:t>
            </a:r>
            <a:r>
              <a:rPr kumimoji="0" lang="hi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Mangal" panose="02040503050203030202" pitchFamily="18" charset="0"/>
              </a:rPr>
              <a:t>कोणधारी कोण&lt;/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="es"&gt;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cono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cône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59889-A7C3-C1C8-5C34-18CA59B7CE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1" r="47294"/>
          <a:stretch/>
        </p:blipFill>
        <p:spPr>
          <a:xfrm>
            <a:off x="641497" y="293330"/>
            <a:ext cx="2097436" cy="2364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D84B6D-7A5E-6912-A086-72156E918014}"/>
              </a:ext>
            </a:extLst>
          </p:cNvPr>
          <p:cNvSpPr txBox="1"/>
          <p:nvPr/>
        </p:nvSpPr>
        <p:spPr>
          <a:xfrm>
            <a:off x="1699547" y="4868675"/>
            <a:ext cx="3981405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Multilingual Plants</a:t>
            </a:r>
            <a:r>
              <a:rPr lang="en-IN" dirty="0"/>
              <a:t> </a:t>
            </a:r>
            <a:r>
              <a:rPr lang="en-IN" sz="2400" dirty="0"/>
              <a:t>dictionary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5F0811-96ED-A7A7-3C8B-187A128C9067}"/>
              </a:ext>
            </a:extLst>
          </p:cNvPr>
          <p:cNvSpPr/>
          <p:nvPr/>
        </p:nvSpPr>
        <p:spPr>
          <a:xfrm>
            <a:off x="11543069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06B40-2AB5-6C46-952E-0D024A233C2F}"/>
              </a:ext>
            </a:extLst>
          </p:cNvPr>
          <p:cNvSpPr txBox="1"/>
          <p:nvPr/>
        </p:nvSpPr>
        <p:spPr>
          <a:xfrm>
            <a:off x="1699547" y="2088961"/>
            <a:ext cx="105028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6F0214-8EED-C748-8650-8B71CAE29A54}"/>
              </a:ext>
            </a:extLst>
          </p:cNvPr>
          <p:cNvSpPr txBox="1"/>
          <p:nvPr/>
        </p:nvSpPr>
        <p:spPr>
          <a:xfrm>
            <a:off x="505838" y="464982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C56EF8-1C01-3E43-AD06-396F00169BF3}"/>
              </a:ext>
            </a:extLst>
          </p:cNvPr>
          <p:cNvSpPr txBox="1"/>
          <p:nvPr/>
        </p:nvSpPr>
        <p:spPr>
          <a:xfrm>
            <a:off x="6894416" y="5863248"/>
            <a:ext cx="3499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Over 15 dictionaries in use</a:t>
            </a:r>
          </a:p>
        </p:txBody>
      </p:sp>
    </p:spTree>
    <p:extLst>
      <p:ext uri="{BB962C8B-B14F-4D97-AF65-F5344CB8AC3E}">
        <p14:creationId xmlns:p14="http://schemas.microsoft.com/office/powerpoint/2010/main" val="4181511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651C026-6EAA-93A2-62DE-652951529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01" y="2050333"/>
            <a:ext cx="3647433" cy="15235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76FF48D-1ED5-2CF8-DC32-2896F2614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 t="6367" r="11250" b="23114"/>
          <a:stretch/>
        </p:blipFill>
        <p:spPr bwMode="auto">
          <a:xfrm>
            <a:off x="-13985" y="3113426"/>
            <a:ext cx="1838249" cy="179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Google Shape;177;p8"/>
          <p:cNvSpPr txBox="1"/>
          <p:nvPr/>
        </p:nvSpPr>
        <p:spPr>
          <a:xfrm>
            <a:off x="3207912" y="1558363"/>
            <a:ext cx="8265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 lang="en-US" sz="1800" dirty="0"/>
          </a:p>
        </p:txBody>
      </p:sp>
      <p:sp>
        <p:nvSpPr>
          <p:cNvPr id="180" name="Google Shape;180;p8"/>
          <p:cNvSpPr/>
          <p:nvPr/>
        </p:nvSpPr>
        <p:spPr>
          <a:xfrm>
            <a:off x="5826540" y="2399570"/>
            <a:ext cx="2972904" cy="3193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9155195" y="1452560"/>
            <a:ext cx="15016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Abbreviations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90345-EA8C-C6AD-AEF5-A62A430F8A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5645"/>
          <a:stretch/>
        </p:blipFill>
        <p:spPr>
          <a:xfrm>
            <a:off x="1798253" y="4325487"/>
            <a:ext cx="8424739" cy="720681"/>
          </a:xfrm>
          <a:prstGeom prst="rect">
            <a:avLst/>
          </a:prstGeom>
        </p:spPr>
      </p:pic>
      <p:sp>
        <p:nvSpPr>
          <p:cNvPr id="7" name="Google Shape;168;p7">
            <a:extLst>
              <a:ext uri="{FF2B5EF4-FFF2-40B4-BE49-F238E27FC236}">
                <a16:creationId xmlns:a16="http://schemas.microsoft.com/office/drawing/2014/main" id="{D90922B9-840E-528A-D4B8-9376198B8EF1}"/>
              </a:ext>
            </a:extLst>
          </p:cNvPr>
          <p:cNvSpPr/>
          <p:nvPr/>
        </p:nvSpPr>
        <p:spPr>
          <a:xfrm>
            <a:off x="6833540" y="1581581"/>
            <a:ext cx="1131935" cy="837147"/>
          </a:xfrm>
          <a:prstGeom prst="flowChartConnector">
            <a:avLst/>
          </a:prstGeom>
          <a:solidFill>
            <a:srgbClr val="C00000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9;p7">
            <a:extLst>
              <a:ext uri="{FF2B5EF4-FFF2-40B4-BE49-F238E27FC236}">
                <a16:creationId xmlns:a16="http://schemas.microsoft.com/office/drawing/2014/main" id="{603AC59B-DF40-6C9B-A460-CDBBCBEA9F7D}"/>
              </a:ext>
            </a:extLst>
          </p:cNvPr>
          <p:cNvSpPr txBox="1"/>
          <p:nvPr/>
        </p:nvSpPr>
        <p:spPr>
          <a:xfrm>
            <a:off x="6895207" y="1798790"/>
            <a:ext cx="10330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Abbreviation 2</a:t>
            </a:r>
            <a:endParaRPr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D9F30A-3600-A812-3F6F-FFAA9BCF7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609" y="5123217"/>
            <a:ext cx="8594429" cy="15680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67B662-826F-7348-D399-8DE4DDA7CCED}"/>
              </a:ext>
            </a:extLst>
          </p:cNvPr>
          <p:cNvSpPr/>
          <p:nvPr/>
        </p:nvSpPr>
        <p:spPr>
          <a:xfrm>
            <a:off x="6585047" y="2724194"/>
            <a:ext cx="1517800" cy="4524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docanalysis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90235-CA47-1BD1-D956-C0875FF3E1D6}"/>
              </a:ext>
            </a:extLst>
          </p:cNvPr>
          <p:cNvSpPr/>
          <p:nvPr/>
        </p:nvSpPr>
        <p:spPr>
          <a:xfrm>
            <a:off x="6833541" y="4002132"/>
            <a:ext cx="2699457" cy="5854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Abbreviation 2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A2ECC2-C438-2D99-D988-4B501FEA356F}"/>
              </a:ext>
            </a:extLst>
          </p:cNvPr>
          <p:cNvCxnSpPr>
            <a:cxnSpLocks/>
          </p:cNvCxnSpPr>
          <p:nvPr/>
        </p:nvCxnSpPr>
        <p:spPr>
          <a:xfrm flipV="1">
            <a:off x="20656" y="4873115"/>
            <a:ext cx="12055061" cy="960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Robot with solid fill">
            <a:extLst>
              <a:ext uri="{FF2B5EF4-FFF2-40B4-BE49-F238E27FC236}">
                <a16:creationId xmlns:a16="http://schemas.microsoft.com/office/drawing/2014/main" id="{D7553868-054B-7944-FFB5-2E48C5117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55818" y="5254658"/>
            <a:ext cx="1490870" cy="149087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6542B2D-BA96-6F6A-00C1-32F8C25F4F71}"/>
              </a:ext>
            </a:extLst>
          </p:cNvPr>
          <p:cNvSpPr/>
          <p:nvPr/>
        </p:nvSpPr>
        <p:spPr>
          <a:xfrm>
            <a:off x="1365622" y="2894059"/>
            <a:ext cx="1842289" cy="115235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Wow!!!</a:t>
            </a:r>
          </a:p>
          <a:p>
            <a:pPr algn="ctr"/>
            <a:r>
              <a:rPr lang="en-US" sz="2000" dirty="0"/>
              <a:t>So easy..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41FEB1-88E8-DC61-7630-7C66C3A7AB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37" t="2265" r="60820" b="29452"/>
          <a:stretch/>
        </p:blipFill>
        <p:spPr>
          <a:xfrm>
            <a:off x="8924050" y="1844786"/>
            <a:ext cx="2127170" cy="15876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687FBC-765C-0147-A7A5-F26C13FC0C89}"/>
              </a:ext>
            </a:extLst>
          </p:cNvPr>
          <p:cNvSpPr txBox="1"/>
          <p:nvPr/>
        </p:nvSpPr>
        <p:spPr>
          <a:xfrm rot="19720268">
            <a:off x="4743638" y="2717083"/>
            <a:ext cx="3173113" cy="1077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Student Authored</a:t>
            </a:r>
          </a:p>
          <a:p>
            <a:r>
              <a:rPr lang="en-US" sz="3200" dirty="0"/>
              <a:t>Learning Toolkit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E98E1-ED1C-2443-94A4-C8EF29FDDF00}"/>
              </a:ext>
            </a:extLst>
          </p:cNvPr>
          <p:cNvSpPr txBox="1"/>
          <p:nvPr/>
        </p:nvSpPr>
        <p:spPr>
          <a:xfrm>
            <a:off x="4832323" y="470117"/>
            <a:ext cx="3505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Learning by doing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F91AE5-D7FC-D946-B3DE-1CCB00C37933}"/>
              </a:ext>
            </a:extLst>
          </p:cNvPr>
          <p:cNvSpPr txBox="1"/>
          <p:nvPr/>
        </p:nvSpPr>
        <p:spPr>
          <a:xfrm>
            <a:off x="10222992" y="6169180"/>
            <a:ext cx="176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@Ananya Singha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0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B113-E8FA-E247-8CED-D5AFBBA95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IPCC WG3 17chapters</a:t>
            </a:r>
          </a:p>
        </p:txBody>
      </p:sp>
    </p:spTree>
    <p:extLst>
      <p:ext uri="{BB962C8B-B14F-4D97-AF65-F5344CB8AC3E}">
        <p14:creationId xmlns:p14="http://schemas.microsoft.com/office/powerpoint/2010/main" val="21422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8A53E7-CC90-264E-8B38-E7D955263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1"/>
            <a:ext cx="12192000" cy="68262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12A1D8-74DD-6349-8D40-5A3A27161286}"/>
              </a:ext>
            </a:extLst>
          </p:cNvPr>
          <p:cNvSpPr txBox="1"/>
          <p:nvPr/>
        </p:nvSpPr>
        <p:spPr>
          <a:xfrm>
            <a:off x="877824" y="640080"/>
            <a:ext cx="419595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IPCC AR6/WG3 17 Chapters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856BD-200D-4342-9368-7697473B821E}"/>
              </a:ext>
            </a:extLst>
          </p:cNvPr>
          <p:cNvSpPr txBox="1"/>
          <p:nvPr/>
        </p:nvSpPr>
        <p:spPr>
          <a:xfrm>
            <a:off x="7010400" y="640080"/>
            <a:ext cx="365157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One chapter per person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930CC7-A8F6-8A43-8CB6-8FD6E9582C59}"/>
              </a:ext>
            </a:extLst>
          </p:cNvPr>
          <p:cNvSpPr txBox="1"/>
          <p:nvPr/>
        </p:nvSpPr>
        <p:spPr>
          <a:xfrm>
            <a:off x="7417178" y="4541520"/>
            <a:ext cx="3244799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semantic dictionary</a:t>
            </a:r>
          </a:p>
          <a:p>
            <a:r>
              <a:rPr lang="en-US" sz="2800" dirty="0"/>
              <a:t>Hypermedia sections</a:t>
            </a:r>
          </a:p>
        </p:txBody>
      </p:sp>
    </p:spTree>
    <p:extLst>
      <p:ext uri="{BB962C8B-B14F-4D97-AF65-F5344CB8AC3E}">
        <p14:creationId xmlns:p14="http://schemas.microsoft.com/office/powerpoint/2010/main" val="3990566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D04B5D-F90D-439F-F056-05C342ADC267}"/>
              </a:ext>
            </a:extLst>
          </p:cNvPr>
          <p:cNvSpPr txBox="1"/>
          <p:nvPr/>
        </p:nvSpPr>
        <p:spPr>
          <a:xfrm>
            <a:off x="3046770" y="2540675"/>
            <a:ext cx="6098458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{'adaptation': 286, 'fossil fuel': 111, 'methane': 107, 'anthropogenic': 83, 'greenhouse gas': 81, 'climate change mitigation': 66, 'ecosystem services': 48, 'weather': 44, 'carbon sequestration': 35, 'global warming ': 33, 'carbon dioxide': 33, 'carbon tax': 21, 'desertification’: …}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8B639-F164-A82F-825C-204720D4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9" y="1241224"/>
            <a:ext cx="9297937" cy="3984830"/>
          </a:xfrm>
          <a:prstGeom prst="rect">
            <a:avLst/>
          </a:prstGeom>
        </p:spPr>
      </p:pic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34EC2B59-5526-5B94-8AD6-970CCB146F7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21FA95B9-5FEA-DBAA-A5AC-217CC61FC201}"/>
              </a:ext>
            </a:extLst>
          </p:cNvPr>
          <p:cNvSpPr txBox="1"/>
          <p:nvPr/>
        </p:nvSpPr>
        <p:spPr>
          <a:xfrm>
            <a:off x="4348417" y="5990612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C08E6-7AFC-8F10-E869-740DF6447B99}"/>
              </a:ext>
            </a:extLst>
          </p:cNvPr>
          <p:cNvSpPr txBox="1"/>
          <p:nvPr/>
        </p:nvSpPr>
        <p:spPr>
          <a:xfrm>
            <a:off x="10030679" y="89541"/>
            <a:ext cx="2283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linkClick r:id="rId3"/>
              </a:rPr>
              <a:t>Demo link</a:t>
            </a:r>
            <a:endParaRPr lang="en-IN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256A3C-4FB6-10A1-FB61-9E5708CD72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09486" y="634294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14</a:t>
            </a:fld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3ED35-607A-26E9-84B5-C3829F3B2F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CDD46-B112-EE45-958B-E40A821AE693}"/>
              </a:ext>
            </a:extLst>
          </p:cNvPr>
          <p:cNvSpPr txBox="1"/>
          <p:nvPr/>
        </p:nvSpPr>
        <p:spPr>
          <a:xfrm>
            <a:off x="3643909" y="197263"/>
            <a:ext cx="4171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6 Chapters of IPCC WG3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501537-2BCF-6D43-8023-B9CB62DA34E8}"/>
              </a:ext>
            </a:extLst>
          </p:cNvPr>
          <p:cNvSpPr/>
          <p:nvPr/>
        </p:nvSpPr>
        <p:spPr>
          <a:xfrm>
            <a:off x="7122672" y="3547872"/>
            <a:ext cx="1583700" cy="191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869F7-2188-C84B-981D-63EBFAB7972D}"/>
              </a:ext>
            </a:extLst>
          </p:cNvPr>
          <p:cNvSpPr txBox="1"/>
          <p:nvPr/>
        </p:nvSpPr>
        <p:spPr>
          <a:xfrm>
            <a:off x="9145228" y="6171684"/>
            <a:ext cx="201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ShweataNHegde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B5AD4B-EB84-EF49-AB46-2D7D544E417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588441" y="3754757"/>
            <a:ext cx="109461" cy="2186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294548-E404-1942-9F97-AB3F5BB2423A}"/>
              </a:ext>
            </a:extLst>
          </p:cNvPr>
          <p:cNvSpPr txBox="1"/>
          <p:nvPr/>
        </p:nvSpPr>
        <p:spPr>
          <a:xfrm>
            <a:off x="6619177" y="5940851"/>
            <a:ext cx="2157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Climate justice!</a:t>
            </a:r>
          </a:p>
        </p:txBody>
      </p:sp>
    </p:spTree>
    <p:extLst>
      <p:ext uri="{BB962C8B-B14F-4D97-AF65-F5344CB8AC3E}">
        <p14:creationId xmlns:p14="http://schemas.microsoft.com/office/powerpoint/2010/main" val="46367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caad91745_0_125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95FB0-D245-33FF-F363-D9CEA52AD5F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6625" y="6355587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15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5DBE3-918E-F4BB-2AB9-8EEC758EB16A}"/>
              </a:ext>
            </a:extLst>
          </p:cNvPr>
          <p:cNvSpPr txBox="1"/>
          <p:nvPr/>
        </p:nvSpPr>
        <p:spPr>
          <a:xfrm>
            <a:off x="562930" y="273627"/>
            <a:ext cx="635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Automatic Indexing with Dictionaries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F6572-7145-C4D4-0978-9F2EE827A26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204" name="Google Shape;204;g13caad91745_0_1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320" y="1065644"/>
            <a:ext cx="3303643" cy="202579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AD253C-1629-9F40-A2C9-C7606FFFA53E}"/>
              </a:ext>
            </a:extLst>
          </p:cNvPr>
          <p:cNvSpPr/>
          <p:nvPr/>
        </p:nvSpPr>
        <p:spPr>
          <a:xfrm>
            <a:off x="1408551" y="1758598"/>
            <a:ext cx="1058292" cy="53726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107F6F-FFCC-E345-8FC6-EB654320B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280" y="2437980"/>
            <a:ext cx="3973572" cy="203371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206" name="Google Shape;206;g13caad91745_0_125"/>
          <p:cNvCxnSpPr>
            <a:cxnSpLocks/>
          </p:cNvCxnSpPr>
          <p:nvPr/>
        </p:nvCxnSpPr>
        <p:spPr>
          <a:xfrm flipV="1">
            <a:off x="4315968" y="2232467"/>
            <a:ext cx="2521907" cy="1192783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30861F0-3952-CE4E-9A23-EAE88FD6B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55" y="3820365"/>
            <a:ext cx="5903972" cy="255460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951644E-A5F1-C347-9DF2-70134A9A692C}"/>
              </a:ext>
            </a:extLst>
          </p:cNvPr>
          <p:cNvSpPr txBox="1"/>
          <p:nvPr/>
        </p:nvSpPr>
        <p:spPr>
          <a:xfrm>
            <a:off x="6165410" y="2013154"/>
            <a:ext cx="4946803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term="</a:t>
            </a:r>
            <a:r>
              <a:rPr lang="en-GB" b="1" dirty="0">
                <a:solidFill>
                  <a:srgbClr val="FF0000"/>
                </a:solidFill>
              </a:rPr>
              <a:t>CCS</a:t>
            </a:r>
            <a:r>
              <a:rPr lang="en-GB" dirty="0"/>
              <a:t>" name=”</a:t>
            </a:r>
            <a:r>
              <a:rPr lang="en-GB" dirty="0">
                <a:solidFill>
                  <a:srgbClr val="0070C0"/>
                </a:solidFill>
              </a:rPr>
              <a:t>Carbon capture and storage</a:t>
            </a:r>
            <a:r>
              <a:rPr lang="en-GB" dirty="0"/>
              <a:t>" </a:t>
            </a:r>
          </a:p>
          <a:p>
            <a:r>
              <a:rPr lang="en-GB" dirty="0" err="1"/>
              <a:t>wikidataID</a:t>
            </a:r>
            <a:r>
              <a:rPr lang="en-GB" dirty="0"/>
              <a:t>="</a:t>
            </a:r>
            <a:r>
              <a:rPr lang="en-GB" dirty="0">
                <a:solidFill>
                  <a:srgbClr val="7030A0"/>
                </a:solidFill>
              </a:rPr>
              <a:t>Q41491</a:t>
            </a:r>
            <a:r>
              <a:rPr lang="en-GB" dirty="0"/>
              <a:t>"</a:t>
            </a:r>
          </a:p>
          <a:p>
            <a:r>
              <a:rPr lang="en-GB" dirty="0" err="1"/>
              <a:t>desc</a:t>
            </a:r>
            <a:r>
              <a:rPr lang="en-GB" dirty="0"/>
              <a:t>=</a:t>
            </a:r>
            <a:r>
              <a:rPr lang="en-GB" dirty="0">
                <a:solidFill>
                  <a:srgbClr val="00B050"/>
                </a:solidFill>
              </a:rPr>
              <a:t>"process of capturing and storing waste </a:t>
            </a:r>
          </a:p>
          <a:p>
            <a:r>
              <a:rPr lang="en-GB" dirty="0">
                <a:solidFill>
                  <a:srgbClr val="00B050"/>
                </a:solidFill>
              </a:rPr>
              <a:t>    carbon dioxide from point sources</a:t>
            </a:r>
            <a:r>
              <a:rPr lang="en-GB" dirty="0"/>
              <a:t>"&gt;</a:t>
            </a:r>
          </a:p>
        </p:txBody>
      </p:sp>
      <p:pic>
        <p:nvPicPr>
          <p:cNvPr id="205" name="Google Shape;205;g13caad91745_0_125" descr="https://upload.wikimedia.org/wikipedia/commons/thumb/6/66/Wikidata-logo-en.svg/1024px-Wikidata-logo-en.svg.png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08086" y="2845870"/>
            <a:ext cx="1387425" cy="981301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5D0FF51-835E-9D43-B2A3-D10CCF718B7B}"/>
              </a:ext>
            </a:extLst>
          </p:cNvPr>
          <p:cNvSpPr txBox="1"/>
          <p:nvPr/>
        </p:nvSpPr>
        <p:spPr>
          <a:xfrm>
            <a:off x="7543106" y="1643822"/>
            <a:ext cx="266553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Climate Change Dictionary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142D86-A548-D34D-9942-A5547AAA5D66}"/>
              </a:ext>
            </a:extLst>
          </p:cNvPr>
          <p:cNvSpPr txBox="1"/>
          <p:nvPr/>
        </p:nvSpPr>
        <p:spPr>
          <a:xfrm>
            <a:off x="7553689" y="3473120"/>
            <a:ext cx="1184940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Wikimedia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00FE30-73B6-3E47-AC1D-537CEF6EF176}"/>
              </a:ext>
            </a:extLst>
          </p:cNvPr>
          <p:cNvSpPr txBox="1"/>
          <p:nvPr/>
        </p:nvSpPr>
        <p:spPr>
          <a:xfrm>
            <a:off x="1125322" y="1082410"/>
            <a:ext cx="2519216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WG2/Ch2 Exec Summary</a:t>
            </a:r>
          </a:p>
        </p:txBody>
      </p:sp>
    </p:spTree>
    <p:extLst>
      <p:ext uri="{BB962C8B-B14F-4D97-AF65-F5344CB8AC3E}">
        <p14:creationId xmlns:p14="http://schemas.microsoft.com/office/powerpoint/2010/main" val="960026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3883376" y="130830"/>
            <a:ext cx="42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Making  IPCC  text semantic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CE3990-E84C-8042-9532-93DAC61447D7}"/>
              </a:ext>
            </a:extLst>
          </p:cNvPr>
          <p:cNvSpPr txBox="1"/>
          <p:nvPr/>
        </p:nvSpPr>
        <p:spPr>
          <a:xfrm>
            <a:off x="6887183" y="2470826"/>
            <a:ext cx="497777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Chapter Executive Summary:</a:t>
            </a:r>
          </a:p>
          <a:p>
            <a:endParaRPr lang="en-US" sz="3200" dirty="0"/>
          </a:p>
          <a:p>
            <a:r>
              <a:rPr lang="en-US" sz="3200" dirty="0"/>
              <a:t>25 paragraphs </a:t>
            </a:r>
          </a:p>
          <a:p>
            <a:r>
              <a:rPr lang="en-US" sz="3200" dirty="0"/>
              <a:t>Implicit references</a:t>
            </a:r>
          </a:p>
          <a:p>
            <a:endParaRPr lang="en-US" sz="3200" dirty="0"/>
          </a:p>
          <a:p>
            <a:r>
              <a:rPr lang="en-US" sz="3200" dirty="0"/>
              <a:t>Create a knowledge graph</a:t>
            </a:r>
          </a:p>
        </p:txBody>
      </p:sp>
    </p:spTree>
    <p:extLst>
      <p:ext uri="{BB962C8B-B14F-4D97-AF65-F5344CB8AC3E}">
        <p14:creationId xmlns:p14="http://schemas.microsoft.com/office/powerpoint/2010/main" val="4066121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3883376" y="130830"/>
            <a:ext cx="42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Making  IPCC  text semantic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78D9A-6CE4-E64D-B15E-7977640D0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58" y="1003299"/>
            <a:ext cx="5985691" cy="5332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D44B7B-0953-DD4C-BA16-417F2074BA94}"/>
              </a:ext>
            </a:extLst>
          </p:cNvPr>
          <p:cNvSpPr txBox="1"/>
          <p:nvPr/>
        </p:nvSpPr>
        <p:spPr>
          <a:xfrm>
            <a:off x="8842067" y="4885588"/>
            <a:ext cx="1520416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Links to other </a:t>
            </a:r>
          </a:p>
          <a:p>
            <a:r>
              <a:rPr lang="en-US" dirty="0"/>
              <a:t>chapters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6503F4-5541-C844-9151-F68956033587}"/>
              </a:ext>
            </a:extLst>
          </p:cNvPr>
          <p:cNvSpPr txBox="1"/>
          <p:nvPr/>
        </p:nvSpPr>
        <p:spPr>
          <a:xfrm>
            <a:off x="1138809" y="1563508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A5776C-C6E7-D44B-8CF8-5B386B8EB6DC}"/>
              </a:ext>
            </a:extLst>
          </p:cNvPr>
          <p:cNvSpPr txBox="1"/>
          <p:nvPr/>
        </p:nvSpPr>
        <p:spPr>
          <a:xfrm>
            <a:off x="10092707" y="3484986"/>
            <a:ext cx="122341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Paragraphs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5C45E8-2C30-6B4C-959F-BF200E126556}"/>
              </a:ext>
            </a:extLst>
          </p:cNvPr>
          <p:cNvSpPr txBox="1"/>
          <p:nvPr/>
        </p:nvSpPr>
        <p:spPr>
          <a:xfrm>
            <a:off x="1150000" y="2746735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947F2F-6F73-9240-9633-BD6721F246A0}"/>
              </a:ext>
            </a:extLst>
          </p:cNvPr>
          <p:cNvSpPr txBox="1"/>
          <p:nvPr/>
        </p:nvSpPr>
        <p:spPr>
          <a:xfrm>
            <a:off x="1138810" y="4374525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481FB7-42D2-3E46-96B8-CEC01BBAAE94}"/>
              </a:ext>
            </a:extLst>
          </p:cNvPr>
          <p:cNvSpPr txBox="1"/>
          <p:nvPr/>
        </p:nvSpPr>
        <p:spPr>
          <a:xfrm>
            <a:off x="1150000" y="5208753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6853C-A142-0940-AD20-262BE1FD2417}"/>
              </a:ext>
            </a:extLst>
          </p:cNvPr>
          <p:cNvCxnSpPr/>
          <p:nvPr/>
        </p:nvCxnSpPr>
        <p:spPr>
          <a:xfrm flipH="1" flipV="1">
            <a:off x="2373549" y="1866770"/>
            <a:ext cx="7228726" cy="17368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398FC-BC3F-BB47-A59A-5E53338D792C}"/>
              </a:ext>
            </a:extLst>
          </p:cNvPr>
          <p:cNvCxnSpPr>
            <a:cxnSpLocks/>
          </p:cNvCxnSpPr>
          <p:nvPr/>
        </p:nvCxnSpPr>
        <p:spPr>
          <a:xfrm flipH="1" flipV="1">
            <a:off x="2206794" y="2994118"/>
            <a:ext cx="7395481" cy="108459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DE9C17-BBD1-B246-8D22-DB6C4077D828}"/>
              </a:ext>
            </a:extLst>
          </p:cNvPr>
          <p:cNvCxnSpPr>
            <a:cxnSpLocks/>
          </p:cNvCxnSpPr>
          <p:nvPr/>
        </p:nvCxnSpPr>
        <p:spPr>
          <a:xfrm flipH="1">
            <a:off x="2153292" y="4243415"/>
            <a:ext cx="7939415" cy="33275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89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53850C-3AC5-CE44-9ECF-758D4DC5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9C9C8-B017-764E-9D06-1E8124402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59" y="1009650"/>
            <a:ext cx="5894728" cy="5353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3832FE-0313-9341-A888-F6859D90990A}"/>
              </a:ext>
            </a:extLst>
          </p:cNvPr>
          <p:cNvSpPr txBox="1"/>
          <p:nvPr/>
        </p:nvSpPr>
        <p:spPr>
          <a:xfrm>
            <a:off x="7560668" y="2514600"/>
            <a:ext cx="2004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Exec_summary_toc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7E0BEC-87B7-F847-BAB0-577A4AA66E2C}"/>
              </a:ext>
            </a:extLst>
          </p:cNvPr>
          <p:cNvCxnSpPr>
            <a:cxnSpLocks/>
          </p:cNvCxnSpPr>
          <p:nvPr/>
        </p:nvCxnSpPr>
        <p:spPr>
          <a:xfrm flipH="1" flipV="1">
            <a:off x="3728421" y="3275681"/>
            <a:ext cx="1268339" cy="23082"/>
          </a:xfrm>
          <a:prstGeom prst="straightConnector1">
            <a:avLst/>
          </a:prstGeom>
          <a:ln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A4449-EEDF-6144-8956-904E36398A42}"/>
              </a:ext>
            </a:extLst>
          </p:cNvPr>
          <p:cNvCxnSpPr>
            <a:cxnSpLocks/>
          </p:cNvCxnSpPr>
          <p:nvPr/>
        </p:nvCxnSpPr>
        <p:spPr>
          <a:xfrm flipH="1" flipV="1">
            <a:off x="3880821" y="3428081"/>
            <a:ext cx="1268339" cy="23082"/>
          </a:xfrm>
          <a:prstGeom prst="straightConnector1">
            <a:avLst/>
          </a:prstGeom>
          <a:ln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3B6D27-F61B-504E-8440-1DDA6CB0B6C7}"/>
              </a:ext>
            </a:extLst>
          </p:cNvPr>
          <p:cNvCxnSpPr>
            <a:cxnSpLocks/>
          </p:cNvCxnSpPr>
          <p:nvPr/>
        </p:nvCxnSpPr>
        <p:spPr>
          <a:xfrm flipH="1" flipV="1">
            <a:off x="4033221" y="3580481"/>
            <a:ext cx="1268339" cy="23082"/>
          </a:xfrm>
          <a:prstGeom prst="straightConnector1">
            <a:avLst/>
          </a:prstGeom>
          <a:ln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A012D0-E306-EB49-81B4-DC60A9FFEC7B}"/>
              </a:ext>
            </a:extLst>
          </p:cNvPr>
          <p:cNvSpPr txBox="1"/>
          <p:nvPr/>
        </p:nvSpPr>
        <p:spPr>
          <a:xfrm>
            <a:off x="10145289" y="4438650"/>
            <a:ext cx="1231556" cy="36933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paragraphs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3B5F7C-3588-1D46-9986-DA32712EC05E}"/>
              </a:ext>
            </a:extLst>
          </p:cNvPr>
          <p:cNvSpPr txBox="1"/>
          <p:nvPr/>
        </p:nvSpPr>
        <p:spPr>
          <a:xfrm>
            <a:off x="1138809" y="1563508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635F49-49E1-8F46-8AE8-2EB01484A37B}"/>
              </a:ext>
            </a:extLst>
          </p:cNvPr>
          <p:cNvSpPr txBox="1"/>
          <p:nvPr/>
        </p:nvSpPr>
        <p:spPr>
          <a:xfrm>
            <a:off x="1150000" y="2746735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F89EE-4BEC-2746-BD23-30C5CE1ADF5E}"/>
              </a:ext>
            </a:extLst>
          </p:cNvPr>
          <p:cNvSpPr txBox="1"/>
          <p:nvPr/>
        </p:nvSpPr>
        <p:spPr>
          <a:xfrm>
            <a:off x="1138810" y="4374525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485718-16D1-6B41-996E-CAB7741FD3D3}"/>
              </a:ext>
            </a:extLst>
          </p:cNvPr>
          <p:cNvSpPr txBox="1"/>
          <p:nvPr/>
        </p:nvSpPr>
        <p:spPr>
          <a:xfrm>
            <a:off x="1150000" y="5208753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8441073" y="130830"/>
            <a:ext cx="2319994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Labeling paras</a:t>
            </a:r>
          </a:p>
        </p:txBody>
      </p:sp>
    </p:spTree>
    <p:extLst>
      <p:ext uri="{BB962C8B-B14F-4D97-AF65-F5344CB8AC3E}">
        <p14:creationId xmlns:p14="http://schemas.microsoft.com/office/powerpoint/2010/main" val="3267285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3883376" y="130830"/>
            <a:ext cx="42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Making  IPCC  text semantic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CF6AB-3D28-B045-B867-6CEB4D0B9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10" y="1060450"/>
            <a:ext cx="5573172" cy="516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1077F-6800-D744-8938-D335A76F6B35}"/>
              </a:ext>
            </a:extLst>
          </p:cNvPr>
          <p:cNvSpPr txBox="1"/>
          <p:nvPr/>
        </p:nvSpPr>
        <p:spPr>
          <a:xfrm>
            <a:off x="1138809" y="1563508"/>
            <a:ext cx="1067985" cy="369332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2_exec_1</a:t>
            </a:r>
          </a:p>
        </p:txBody>
      </p:sp>
    </p:spTree>
    <p:extLst>
      <p:ext uri="{BB962C8B-B14F-4D97-AF65-F5344CB8AC3E}">
        <p14:creationId xmlns:p14="http://schemas.microsoft.com/office/powerpoint/2010/main" val="1027102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5AE8A-9969-454B-BB73-A12CFE27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1" y="213956"/>
            <a:ext cx="11420896" cy="6430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CA271D-A6D6-084A-9F38-32B6BE81E82A}"/>
              </a:ext>
            </a:extLst>
          </p:cNvPr>
          <p:cNvSpPr txBox="1"/>
          <p:nvPr/>
        </p:nvSpPr>
        <p:spPr>
          <a:xfrm>
            <a:off x="386081" y="5248656"/>
            <a:ext cx="2265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 TIGR2ESS</a:t>
            </a:r>
          </a:p>
          <a:p>
            <a:r>
              <a:rPr lang="en-US" dirty="0"/>
              <a:t>2020 </a:t>
            </a:r>
            <a:r>
              <a:rPr lang="en-US" dirty="0" err="1"/>
              <a:t>openVirus</a:t>
            </a:r>
            <a:endParaRPr lang="en-US" dirty="0"/>
          </a:p>
          <a:p>
            <a:r>
              <a:rPr lang="en-US" dirty="0"/>
              <a:t>2021 invasive species</a:t>
            </a:r>
          </a:p>
          <a:p>
            <a:r>
              <a:rPr lang="en-US" dirty="0"/>
              <a:t>2022 </a:t>
            </a:r>
            <a:r>
              <a:rPr lang="en-US" dirty="0" err="1"/>
              <a:t>semanticClimate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A3D3AC-132B-B142-A7D8-9851F536B6C0}"/>
              </a:ext>
            </a:extLst>
          </p:cNvPr>
          <p:cNvSpPr txBox="1"/>
          <p:nvPr/>
        </p:nvSpPr>
        <p:spPr>
          <a:xfrm>
            <a:off x="2528279" y="1556263"/>
            <a:ext cx="6059198" cy="353943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Gitanjali Yadav, </a:t>
            </a:r>
            <a:r>
              <a:rPr lang="en-US" sz="3200" dirty="0" err="1"/>
              <a:t>Shweata</a:t>
            </a:r>
            <a:r>
              <a:rPr lang="en-US" sz="3200" dirty="0"/>
              <a:t> N Hegde,</a:t>
            </a:r>
          </a:p>
          <a:p>
            <a:r>
              <a:rPr lang="en-US" sz="3200" dirty="0"/>
              <a:t>Ananya Singha, Axel </a:t>
            </a:r>
            <a:r>
              <a:rPr lang="en-US" sz="3200" dirty="0" err="1"/>
              <a:t>Duerkop</a:t>
            </a:r>
            <a:r>
              <a:rPr lang="en-US" sz="3200" dirty="0"/>
              <a:t>,</a:t>
            </a:r>
          </a:p>
          <a:p>
            <a:r>
              <a:rPr lang="en-US" sz="3200" dirty="0"/>
              <a:t>Simon Worthington, </a:t>
            </a:r>
            <a:r>
              <a:rPr lang="en-US" sz="3200" dirty="0" err="1"/>
              <a:t>Priti</a:t>
            </a:r>
            <a:r>
              <a:rPr lang="en-US" sz="3200" dirty="0"/>
              <a:t> </a:t>
            </a:r>
            <a:r>
              <a:rPr lang="en-US" sz="3200" dirty="0" err="1"/>
              <a:t>Chahal</a:t>
            </a:r>
            <a:r>
              <a:rPr lang="en-US" sz="3200" dirty="0"/>
              <a:t>, </a:t>
            </a:r>
          </a:p>
          <a:p>
            <a:r>
              <a:rPr lang="en-US" sz="3200" dirty="0"/>
              <a:t>Peter Murray-Rust</a:t>
            </a:r>
          </a:p>
          <a:p>
            <a:r>
              <a:rPr lang="en-US" sz="3200" dirty="0"/>
              <a:t>PLEASE ADD OTHERS and affiliations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09179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3883376" y="130830"/>
            <a:ext cx="2334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Linking Figures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A0685-6313-104F-AF1D-00742960C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10" y="1022349"/>
            <a:ext cx="5623140" cy="5231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CBC8C4-F7B4-204A-870E-9D3F0E631EBB}"/>
              </a:ext>
            </a:extLst>
          </p:cNvPr>
          <p:cNvSpPr txBox="1"/>
          <p:nvPr/>
        </p:nvSpPr>
        <p:spPr>
          <a:xfrm>
            <a:off x="9480538" y="4476557"/>
            <a:ext cx="85651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Figures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41CCD-90FF-7F40-94D3-C00407D1753E}"/>
              </a:ext>
            </a:extLst>
          </p:cNvPr>
          <p:cNvSpPr txBox="1"/>
          <p:nvPr/>
        </p:nvSpPr>
        <p:spPr>
          <a:xfrm>
            <a:off x="2126426" y="1908455"/>
            <a:ext cx="105849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Figure2.5</a:t>
            </a:r>
          </a:p>
        </p:txBody>
      </p:sp>
    </p:spTree>
    <p:extLst>
      <p:ext uri="{BB962C8B-B14F-4D97-AF65-F5344CB8AC3E}">
        <p14:creationId xmlns:p14="http://schemas.microsoft.com/office/powerpoint/2010/main" val="242390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3883376" y="130830"/>
            <a:ext cx="42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Making  IPCC  text semantic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F91E3-0EE5-7E41-A1CB-50270FC0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59" y="1028700"/>
            <a:ext cx="6540874" cy="5200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BF38D2-2924-D244-ADF3-B38BAEDF61F9}"/>
              </a:ext>
            </a:extLst>
          </p:cNvPr>
          <p:cNvSpPr txBox="1"/>
          <p:nvPr/>
        </p:nvSpPr>
        <p:spPr>
          <a:xfrm>
            <a:off x="6309711" y="1333021"/>
            <a:ext cx="214488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Linking Figures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0C3CDD-1BC5-6243-A31F-7639F165890E}"/>
              </a:ext>
            </a:extLst>
          </p:cNvPr>
          <p:cNvSpPr txBox="1"/>
          <p:nvPr/>
        </p:nvSpPr>
        <p:spPr>
          <a:xfrm>
            <a:off x="2037087" y="1794686"/>
            <a:ext cx="1116203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Figure2_5</a:t>
            </a:r>
          </a:p>
        </p:txBody>
      </p:sp>
    </p:spTree>
    <p:extLst>
      <p:ext uri="{BB962C8B-B14F-4D97-AF65-F5344CB8AC3E}">
        <p14:creationId xmlns:p14="http://schemas.microsoft.com/office/powerpoint/2010/main" val="2115703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3AFF90-C277-FC4B-8D31-F334AB3BF20A}"/>
              </a:ext>
            </a:extLst>
          </p:cNvPr>
          <p:cNvSpPr txBox="1"/>
          <p:nvPr/>
        </p:nvSpPr>
        <p:spPr>
          <a:xfrm>
            <a:off x="1712068" y="2607013"/>
            <a:ext cx="2828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slide</a:t>
            </a:r>
          </a:p>
          <a:p>
            <a:r>
              <a:rPr lang="en-US" dirty="0"/>
              <a:t>Links to software, pages etc.</a:t>
            </a:r>
          </a:p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62646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Best Black And White World Map Printable - printablee.com">
            <a:extLst>
              <a:ext uri="{FF2B5EF4-FFF2-40B4-BE49-F238E27FC236}">
                <a16:creationId xmlns:a16="http://schemas.microsoft.com/office/drawing/2014/main" id="{9DA84B41-9A58-9178-EF08-52B864E4A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9"/>
          <a:stretch/>
        </p:blipFill>
        <p:spPr bwMode="auto">
          <a:xfrm>
            <a:off x="689645" y="-57752"/>
            <a:ext cx="10368000" cy="67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084FEB-4131-3F71-8D37-43EA58FE7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b="44702"/>
          <a:stretch/>
        </p:blipFill>
        <p:spPr bwMode="auto">
          <a:xfrm>
            <a:off x="5296641" y="796619"/>
            <a:ext cx="79935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65B7E4-A004-0373-B821-0F86EA7AE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b="17843"/>
          <a:stretch/>
        </p:blipFill>
        <p:spPr bwMode="auto">
          <a:xfrm>
            <a:off x="7101568" y="5633420"/>
            <a:ext cx="864000" cy="9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53EB99-D649-4BC9-A268-D59A60D5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7"/>
          <a:stretch/>
        </p:blipFill>
        <p:spPr bwMode="auto">
          <a:xfrm>
            <a:off x="689644" y="924035"/>
            <a:ext cx="822346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A3E261F-1485-B594-7504-FEFC901F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38" y="5633420"/>
            <a:ext cx="7477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783735-917F-3E5D-17F5-991F6B92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541" y="3108959"/>
            <a:ext cx="792000" cy="10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3A208D9-A037-F24D-84ED-64CEECA0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0"/>
          <a:stretch/>
        </p:blipFill>
        <p:spPr bwMode="auto">
          <a:xfrm>
            <a:off x="10047055" y="2033344"/>
            <a:ext cx="936000" cy="9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94BA990-4E88-68B0-B7F9-F9E1D30C7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68" y="5526852"/>
            <a:ext cx="84034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36A1D74-1524-F3C6-D94B-B1226588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39" y="5521781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E8DCABF-8A96-5BB2-C45C-84883F8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85" y="256619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3D8D94-3608-FA68-E146-09D3930E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21" y="4242702"/>
            <a:ext cx="1094618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8A5EE-20DC-958F-7D4D-D4D16716E03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19410"/>
          <a:stretch/>
        </p:blipFill>
        <p:spPr>
          <a:xfrm>
            <a:off x="8965310" y="5526852"/>
            <a:ext cx="792000" cy="1070668"/>
          </a:xfrm>
          <a:prstGeom prst="rect">
            <a:avLst/>
          </a:prstGeom>
        </p:spPr>
      </p:pic>
      <p:pic>
        <p:nvPicPr>
          <p:cNvPr id="1052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8CE01AC9-5B0A-040A-F347-C1E96638E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55082" y="309946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3C17F5A-798F-8C66-CD7A-40DA4AAE9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547576" y="17361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0BD1BDD-7BB3-4718-B999-0377D8DDC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348526" y="1783283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3498E7C9-E95B-2F04-EA00-DC7ED71CF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5472057" y="227054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6B14670-C039-C0FF-CE4E-2EC7250FF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566461" y="39966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F5247F1E-376E-53BA-7B9E-6DA4608D9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963132" y="336520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5E1AE8B0-2BE5-9F5F-303A-1E66C89E1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072382" y="334521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4741AA9-ED2B-D61E-4AF9-E320E0A69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48" y="3514098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62B87DAD-832C-9359-4455-BF3C41969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72103" y="360965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03052-4514-3480-3095-ABC0DC20EB6B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2348526" y="1228619"/>
            <a:ext cx="289050" cy="507548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CE61F8-5D1C-DD70-4AD1-861E1973912B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458360" y="1529509"/>
            <a:ext cx="890166" cy="375995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B88F83-FB27-6204-5DE0-8B288C7C2D15}"/>
              </a:ext>
            </a:extLst>
          </p:cNvPr>
          <p:cNvCxnSpPr>
            <a:cxnSpLocks/>
          </p:cNvCxnSpPr>
          <p:nvPr/>
        </p:nvCxnSpPr>
        <p:spPr>
          <a:xfrm flipV="1">
            <a:off x="5563317" y="1660619"/>
            <a:ext cx="133003" cy="678267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76FD52-BD3A-7CF1-523E-42B1ED8F21E3}"/>
              </a:ext>
            </a:extLst>
          </p:cNvPr>
          <p:cNvCxnSpPr>
            <a:cxnSpLocks/>
          </p:cNvCxnSpPr>
          <p:nvPr/>
        </p:nvCxnSpPr>
        <p:spPr>
          <a:xfrm flipH="1">
            <a:off x="8688375" y="3791220"/>
            <a:ext cx="890166" cy="354690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2695DD5-8437-B3B4-2890-84F6DD7D227C}"/>
              </a:ext>
            </a:extLst>
          </p:cNvPr>
          <p:cNvCxnSpPr>
            <a:cxnSpLocks/>
            <a:stCxn id="1052" idx="1"/>
          </p:cNvCxnSpPr>
          <p:nvPr/>
        </p:nvCxnSpPr>
        <p:spPr>
          <a:xfrm rot="10800000" flipV="1">
            <a:off x="7568650" y="3221680"/>
            <a:ext cx="186432" cy="877429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733DD70-5852-3384-4B10-89530B6590B1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7935082" y="3221681"/>
            <a:ext cx="645871" cy="2323851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E17F34C-3564-9202-80D8-9641CB2D791F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5416987" y="3731870"/>
            <a:ext cx="2355117" cy="1740575"/>
          </a:xfrm>
          <a:prstGeom prst="curvedConnector3">
            <a:avLst>
              <a:gd name="adj1" fmla="val 99452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E85243E-87C6-5088-BA06-DC5E42909970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7181770" y="3636319"/>
            <a:ext cx="492278" cy="1975062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81E86128-FA92-7EE1-BE7C-662D9DDA8848}"/>
              </a:ext>
            </a:extLst>
          </p:cNvPr>
          <p:cNvCxnSpPr>
            <a:cxnSpLocks/>
          </p:cNvCxnSpPr>
          <p:nvPr/>
        </p:nvCxnSpPr>
        <p:spPr>
          <a:xfrm flipV="1">
            <a:off x="7746758" y="2589454"/>
            <a:ext cx="2264073" cy="433853"/>
          </a:xfrm>
          <a:prstGeom prst="curvedConnector3">
            <a:avLst>
              <a:gd name="adj1" fmla="val 5000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290D6B71-8D4D-444B-A2C9-6A81EA0E6B6F}"/>
              </a:ext>
            </a:extLst>
          </p:cNvPr>
          <p:cNvCxnSpPr>
            <a:cxnSpLocks/>
            <a:stCxn id="37" idx="2"/>
            <a:endCxn id="1040" idx="0"/>
          </p:cNvCxnSpPr>
          <p:nvPr/>
        </p:nvCxnSpPr>
        <p:spPr>
          <a:xfrm rot="5400000">
            <a:off x="6378836" y="3852556"/>
            <a:ext cx="1917202" cy="1431391"/>
          </a:xfrm>
          <a:prstGeom prst="curvedConnector3">
            <a:avLst>
              <a:gd name="adj1" fmla="val 16865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462AAE86-0DCC-6527-3DA8-201864129B7E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7624294" y="3883297"/>
            <a:ext cx="2119433" cy="1043259"/>
          </a:xfrm>
          <a:prstGeom prst="curvedConnector3">
            <a:avLst>
              <a:gd name="adj1" fmla="val 11013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6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4B18A2B-E765-357D-8DC7-F9638BF14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73" y="2952069"/>
            <a:ext cx="132548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A8BD4CD-DBCC-0169-D647-10D942149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9219" r="10915"/>
          <a:stretch/>
        </p:blipFill>
        <p:spPr bwMode="auto">
          <a:xfrm>
            <a:off x="9839215" y="5561420"/>
            <a:ext cx="880212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AB2D30-45A0-6729-F682-B019D77271C0}"/>
              </a:ext>
            </a:extLst>
          </p:cNvPr>
          <p:cNvCxnSpPr>
            <a:endCxn id="2" idx="0"/>
          </p:cNvCxnSpPr>
          <p:nvPr/>
        </p:nvCxnSpPr>
        <p:spPr>
          <a:xfrm>
            <a:off x="8252382" y="3514098"/>
            <a:ext cx="2026939" cy="20473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E4AC6CA-27A4-CE5E-9D1C-EED3A8064532}"/>
              </a:ext>
            </a:extLst>
          </p:cNvPr>
          <p:cNvSpPr txBox="1"/>
          <p:nvPr/>
        </p:nvSpPr>
        <p:spPr>
          <a:xfrm>
            <a:off x="4306529" y="0"/>
            <a:ext cx="4658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Semantic Climate -- 2022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5FD99-F627-138F-AE17-A24240D74101}"/>
              </a:ext>
            </a:extLst>
          </p:cNvPr>
          <p:cNvSpPr txBox="1"/>
          <p:nvPr/>
        </p:nvSpPr>
        <p:spPr>
          <a:xfrm>
            <a:off x="-40408" y="6480948"/>
            <a:ext cx="398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Slide credit: Enakshi Das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48BDEB-F5B4-FBF6-D8A9-2E4FF0FC06B5}"/>
              </a:ext>
            </a:extLst>
          </p:cNvPr>
          <p:cNvSpPr/>
          <p:nvPr/>
        </p:nvSpPr>
        <p:spPr>
          <a:xfrm>
            <a:off x="11587315" y="-28236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132AC-22D0-4948-82D0-A0B4E3D59759}"/>
              </a:ext>
            </a:extLst>
          </p:cNvPr>
          <p:cNvSpPr txBox="1"/>
          <p:nvPr/>
        </p:nvSpPr>
        <p:spPr>
          <a:xfrm>
            <a:off x="350196" y="5680953"/>
            <a:ext cx="3135987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Add more 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EDCFE-AFC0-484C-A709-BBE9AB43E9E9}"/>
              </a:ext>
            </a:extLst>
          </p:cNvPr>
          <p:cNvSpPr txBox="1"/>
          <p:nvPr/>
        </p:nvSpPr>
        <p:spPr>
          <a:xfrm>
            <a:off x="159975" y="3980293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Simon </a:t>
            </a:r>
          </a:p>
        </p:txBody>
      </p:sp>
    </p:spTree>
    <p:extLst>
      <p:ext uri="{BB962C8B-B14F-4D97-AF65-F5344CB8AC3E}">
        <p14:creationId xmlns:p14="http://schemas.microsoft.com/office/powerpoint/2010/main" val="1084511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7C9B-D88D-4842-9333-A098667D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805" y="977381"/>
            <a:ext cx="7886700" cy="994172"/>
          </a:xfrm>
        </p:spPr>
        <p:txBody>
          <a:bodyPr/>
          <a:lstStyle/>
          <a:p>
            <a:r>
              <a:rPr lang="en-IN" dirty="0"/>
              <a:t>Plant Parts Dictionary (</a:t>
            </a:r>
            <a:r>
              <a:rPr lang="en-IN" dirty="0" err="1"/>
              <a:t>CEVOpen</a:t>
            </a:r>
            <a:r>
              <a:rPr lang="en-IN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CD685-5099-4D8B-A66B-0091A53DE1AA}"/>
              </a:ext>
            </a:extLst>
          </p:cNvPr>
          <p:cNvSpPr/>
          <p:nvPr/>
        </p:nvSpPr>
        <p:spPr>
          <a:xfrm>
            <a:off x="10207113" y="857250"/>
            <a:ext cx="453514" cy="513797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19EB3-AB41-4EA1-B585-B4F9FA2DDE2D}"/>
              </a:ext>
            </a:extLst>
          </p:cNvPr>
          <p:cNvSpPr/>
          <p:nvPr/>
        </p:nvSpPr>
        <p:spPr>
          <a:xfrm>
            <a:off x="7648266" y="5241386"/>
            <a:ext cx="1229711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Multilingual entries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4BE01-D6D5-4E37-8F22-65DA2F31C522}"/>
              </a:ext>
            </a:extLst>
          </p:cNvPr>
          <p:cNvCxnSpPr>
            <a:cxnSpLocks/>
          </p:cNvCxnSpPr>
          <p:nvPr/>
        </p:nvCxnSpPr>
        <p:spPr>
          <a:xfrm flipH="1" flipV="1">
            <a:off x="3517901" y="2158119"/>
            <a:ext cx="3860255" cy="315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AF28257-2EA1-47AB-A062-06903F9C2489}"/>
              </a:ext>
            </a:extLst>
          </p:cNvPr>
          <p:cNvSpPr/>
          <p:nvPr/>
        </p:nvSpPr>
        <p:spPr>
          <a:xfrm>
            <a:off x="7881447" y="2586072"/>
            <a:ext cx="1451958" cy="378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term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CD663-B70B-4DA0-8B64-8BA093C383AB}"/>
              </a:ext>
            </a:extLst>
          </p:cNvPr>
          <p:cNvSpPr txBox="1"/>
          <p:nvPr/>
        </p:nvSpPr>
        <p:spPr>
          <a:xfrm>
            <a:off x="1738805" y="5430358"/>
            <a:ext cx="241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Credits: Vasant Kumar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1A764-96D4-44BA-9592-C74276ABC1CB}"/>
              </a:ext>
            </a:extLst>
          </p:cNvPr>
          <p:cNvSpPr txBox="1"/>
          <p:nvPr/>
        </p:nvSpPr>
        <p:spPr>
          <a:xfrm>
            <a:off x="1686803" y="1729617"/>
            <a:ext cx="5815505" cy="36240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350" dirty="0">
                <a:latin typeface="Consolas" panose="020B0609020204030204" pitchFamily="49" charset="0"/>
              </a:rPr>
              <a:t> &lt;entry </a:t>
            </a:r>
            <a:r>
              <a:rPr lang="en-IN" sz="1350" b="1" dirty="0">
                <a:solidFill>
                  <a:srgbClr val="FF0000"/>
                </a:solidFill>
                <a:latin typeface="Consolas" panose="020B0609020204030204" pitchFamily="49" charset="0"/>
              </a:rPr>
              <a:t>term="cone“</a:t>
            </a:r>
            <a:r>
              <a:rPr lang="en-IN" sz="1350" dirty="0">
                <a:solidFill>
                  <a:srgbClr val="24292F"/>
                </a:solidFill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wikidataURL</a:t>
            </a:r>
            <a:r>
              <a:rPr lang="en-IN" sz="1350" dirty="0">
                <a:latin typeface="Consolas" panose="020B0609020204030204" pitchFamily="49" charset="0"/>
              </a:rPr>
              <a:t>="http://www.wikidata.org/entity/Q22710" </a:t>
            </a:r>
            <a:r>
              <a:rPr lang="en-IN" sz="1350" dirty="0" err="1">
                <a:latin typeface="Consolas" panose="020B0609020204030204" pitchFamily="49" charset="0"/>
              </a:rPr>
              <a:t>wikidataID</a:t>
            </a:r>
            <a:r>
              <a:rPr lang="en-IN" sz="1350" dirty="0">
                <a:latin typeface="Consolas" panose="020B0609020204030204" pitchFamily="49" charset="0"/>
              </a:rPr>
              <a:t>="Q22710"  </a:t>
            </a:r>
            <a:r>
              <a:rPr lang="en-IN" sz="1350" dirty="0" err="1">
                <a:latin typeface="Consolas" panose="020B0609020204030204" pitchFamily="49" charset="0"/>
              </a:rPr>
              <a:t>wikipediaPage</a:t>
            </a:r>
            <a:r>
              <a:rPr lang="en-IN" sz="1350" dirty="0">
                <a:latin typeface="Consolas" panose="020B0609020204030204" pitchFamily="49" charset="0"/>
              </a:rPr>
              <a:t>="https://en.wikipedia.org/wiki/</a:t>
            </a:r>
            <a:r>
              <a:rPr lang="en-IN" sz="1350" dirty="0" err="1">
                <a:latin typeface="Consolas" panose="020B0609020204030204" pitchFamily="49" charset="0"/>
              </a:rPr>
              <a:t>Conifer_cone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&lt;synonym&gt;Cone, Conifer cones, Strobilus, pine cone, pine-cone, pinecone, pine cones&lt;/synonym&gt;</a:t>
            </a:r>
          </a:p>
          <a:p>
            <a:endParaRPr lang="en-IN" sz="1350" dirty="0">
              <a:latin typeface="Consolas" panose="020B0609020204030204" pitchFamily="49" charset="0"/>
            </a:endParaRP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zh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ja-JP" altLang="en-US" sz="1350" dirty="0">
                <a:latin typeface="Consolas" panose="020B0609020204030204" pitchFamily="49" charset="0"/>
              </a:rPr>
              <a:t>松球</a:t>
            </a:r>
            <a:r>
              <a:rPr lang="en-US" altLang="ja-JP" sz="1350" dirty="0">
                <a:latin typeface="Consolas" panose="020B0609020204030204" pitchFamily="49" charset="0"/>
              </a:rPr>
              <a:t>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="de"&gt;</a:t>
            </a:r>
            <a:r>
              <a:rPr lang="en-IN" sz="1350" dirty="0" err="1">
                <a:latin typeface="Consolas" panose="020B0609020204030204" pitchFamily="49" charset="0"/>
              </a:rPr>
              <a:t>Koniferenzapfen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="hi"&gt;</a:t>
            </a:r>
            <a:r>
              <a:rPr lang="hi-IN" sz="1350" dirty="0">
                <a:latin typeface="Consolas" panose="020B0609020204030204" pitchFamily="49" charset="0"/>
              </a:rPr>
              <a:t>कोणधारी कोण&lt;/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cono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cône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organe</a:t>
            </a:r>
            <a:r>
              <a:rPr lang="en-IN" sz="1350" dirty="0"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reproducteur</a:t>
            </a:r>
            <a:r>
              <a:rPr lang="en-IN" sz="1350" dirty="0">
                <a:latin typeface="Consolas" panose="020B0609020204030204" pitchFamily="49" charset="0"/>
              </a:rPr>
              <a:t> des </a:t>
            </a:r>
            <a:r>
              <a:rPr lang="en-IN" sz="1350" dirty="0" err="1">
                <a:latin typeface="Consolas" panose="020B0609020204030204" pitchFamily="49" charset="0"/>
              </a:rPr>
              <a:t>conifères</a:t>
            </a:r>
            <a:r>
              <a:rPr lang="en-IN" sz="1350" dirty="0">
                <a:latin typeface="Consolas" panose="020B0609020204030204" pitchFamily="49" charset="0"/>
              </a:rPr>
              <a:t>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estructura</a:t>
            </a:r>
            <a:r>
              <a:rPr lang="en-IN" sz="1350" dirty="0">
                <a:latin typeface="Consolas" panose="020B0609020204030204" pitchFamily="49" charset="0"/>
              </a:rPr>
              <a:t> vegetal&lt;/description&gt;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&lt;/entry&gt;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EED143-7325-48E8-9A9B-463F0852EE6B}"/>
              </a:ext>
            </a:extLst>
          </p:cNvPr>
          <p:cNvCxnSpPr>
            <a:cxnSpLocks/>
          </p:cNvCxnSpPr>
          <p:nvPr/>
        </p:nvCxnSpPr>
        <p:spPr>
          <a:xfrm flipH="1" flipV="1">
            <a:off x="4363008" y="3736535"/>
            <a:ext cx="3191305" cy="176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73939-C24C-45C9-9B23-B92AAD4CE5E6}"/>
              </a:ext>
            </a:extLst>
          </p:cNvPr>
          <p:cNvCxnSpPr>
            <a:cxnSpLocks/>
          </p:cNvCxnSpPr>
          <p:nvPr/>
        </p:nvCxnSpPr>
        <p:spPr>
          <a:xfrm flipH="1" flipV="1">
            <a:off x="3633569" y="1841584"/>
            <a:ext cx="4123727" cy="88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0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5AE8A-9969-454B-BB73-A12CFE27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76" y="251173"/>
            <a:ext cx="11420896" cy="6430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CA271D-A6D6-084A-9F38-32B6BE81E82A}"/>
              </a:ext>
            </a:extLst>
          </p:cNvPr>
          <p:cNvSpPr txBox="1"/>
          <p:nvPr/>
        </p:nvSpPr>
        <p:spPr>
          <a:xfrm>
            <a:off x="386081" y="5248656"/>
            <a:ext cx="2265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 TIGR2ESS</a:t>
            </a:r>
          </a:p>
          <a:p>
            <a:r>
              <a:rPr lang="en-US" dirty="0"/>
              <a:t>2020 </a:t>
            </a:r>
            <a:r>
              <a:rPr lang="en-US" dirty="0" err="1"/>
              <a:t>openVirus</a:t>
            </a:r>
            <a:endParaRPr lang="en-US" dirty="0"/>
          </a:p>
          <a:p>
            <a:r>
              <a:rPr lang="en-US" dirty="0"/>
              <a:t>2021 invasive species</a:t>
            </a:r>
          </a:p>
          <a:p>
            <a:r>
              <a:rPr lang="en-US" dirty="0"/>
              <a:t>2022 </a:t>
            </a:r>
            <a:r>
              <a:rPr lang="en-US" dirty="0" err="1"/>
              <a:t>semanticClimate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065D992-CC59-8249-8112-4198531E71BC}"/>
              </a:ext>
            </a:extLst>
          </p:cNvPr>
          <p:cNvGrpSpPr/>
          <p:nvPr/>
        </p:nvGrpSpPr>
        <p:grpSpPr>
          <a:xfrm>
            <a:off x="1660799" y="1556263"/>
            <a:ext cx="7494359" cy="2679689"/>
            <a:chOff x="1774960" y="1557013"/>
            <a:chExt cx="7494359" cy="26796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35A4E9-9BBC-B543-90AA-8FB410D4B951}"/>
                </a:ext>
              </a:extLst>
            </p:cNvPr>
            <p:cNvSpPr txBox="1"/>
            <p:nvPr/>
          </p:nvSpPr>
          <p:spPr>
            <a:xfrm>
              <a:off x="2642440" y="1557013"/>
              <a:ext cx="5332353" cy="156966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3200" b="1" dirty="0"/>
            </a:p>
            <a:p>
              <a:r>
                <a:rPr lang="en-US" sz="3200" b="1" dirty="0"/>
                <a:t>Climate Justice</a:t>
              </a:r>
            </a:p>
            <a:p>
              <a:r>
                <a:rPr lang="en-US" sz="3200" b="1" dirty="0"/>
                <a:t>Making IPCC/AR6 semantic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3325B1-CB0A-0F46-BA29-EF14BB50F2ED}"/>
                </a:ext>
              </a:extLst>
            </p:cNvPr>
            <p:cNvSpPr txBox="1"/>
            <p:nvPr/>
          </p:nvSpPr>
          <p:spPr>
            <a:xfrm>
              <a:off x="1774960" y="3651927"/>
              <a:ext cx="7494359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People and machines re-using Open Access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58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1B1BD3-66D0-1041-8A2A-E9E058D90B0D}"/>
              </a:ext>
            </a:extLst>
          </p:cNvPr>
          <p:cNvSpPr txBox="1"/>
          <p:nvPr/>
        </p:nvSpPr>
        <p:spPr>
          <a:xfrm>
            <a:off x="2117773" y="707136"/>
            <a:ext cx="512210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“Climate Justice?”</a:t>
            </a:r>
          </a:p>
          <a:p>
            <a:pPr algn="ctr"/>
            <a:r>
              <a:rPr lang="en-US" sz="4000" dirty="0"/>
              <a:t>answers in</a:t>
            </a:r>
          </a:p>
          <a:p>
            <a:r>
              <a:rPr lang="en-US" sz="4000" dirty="0"/>
              <a:t>Wikipedia and Wikidata</a:t>
            </a:r>
          </a:p>
          <a:p>
            <a:r>
              <a:rPr lang="en-US" sz="4000" dirty="0"/>
              <a:t>The Scholarly Literature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71E9D-A383-6442-855A-423F286745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77" y="478409"/>
            <a:ext cx="3813375" cy="5514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D2DA6-1F10-6240-AC29-0F0187660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84" y="3261681"/>
            <a:ext cx="5313680" cy="2818842"/>
          </a:xfrm>
          <a:prstGeom prst="rect">
            <a:avLst/>
          </a:prstGeom>
        </p:spPr>
      </p:pic>
      <p:pic>
        <p:nvPicPr>
          <p:cNvPr id="7" name="Google Shape;205;g13caad91745_0_125" descr="https://upload.wikimedia.org/wikipedia/commons/thumb/6/66/Wikidata-logo-en.svg/1024px-Wikidata-logo-en.svg.png">
            <a:hlinkClick r:id="rId4"/>
            <a:extLst>
              <a:ext uri="{FF2B5EF4-FFF2-40B4-BE49-F238E27FC236}">
                <a16:creationId xmlns:a16="http://schemas.microsoft.com/office/drawing/2014/main" id="{930C5F61-C79A-3E4A-9609-3A49D1A1877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1017" y="3829854"/>
            <a:ext cx="1387425" cy="9813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37876-5FFD-2F4A-97FC-69837BFF9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664" y="3494153"/>
            <a:ext cx="1057729" cy="16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47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462298-AC6C-7F47-A9E6-3968FE12CF0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917250" y="2281091"/>
            <a:ext cx="1445724" cy="0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5258151" y="3442551"/>
            <a:ext cx="2042510" cy="50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700" dirty="0"/>
              <a:t>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5362974" y="2004092"/>
            <a:ext cx="2346140" cy="55399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3000" dirty="0"/>
              <a:t> mini-Corpus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3534468" y="2021940"/>
            <a:ext cx="1233624" cy="523220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dirty="0"/>
              <a:t>Search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cxnSpLocks/>
          </p:cNvCxnSpPr>
          <p:nvPr/>
        </p:nvCxnSpPr>
        <p:spPr>
          <a:xfrm>
            <a:off x="7808315" y="2558090"/>
            <a:ext cx="1536891" cy="373881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4191432" y="298328"/>
            <a:ext cx="3517681" cy="1076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dirty="0" err="1"/>
              <a:t>SemanticClimate</a:t>
            </a:r>
            <a:r>
              <a:rPr lang="en-IN" sz="3300" dirty="0"/>
              <a:t> – what we do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6324A-8F3F-4344-AAEA-017DB9645EE5}"/>
              </a:ext>
            </a:extLst>
          </p:cNvPr>
          <p:cNvSpPr txBox="1"/>
          <p:nvPr/>
        </p:nvSpPr>
        <p:spPr>
          <a:xfrm>
            <a:off x="9502538" y="4625549"/>
            <a:ext cx="1727846" cy="461665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NLP/ML/AI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D4995A-509B-884D-B67B-73CAF46771E4}"/>
              </a:ext>
            </a:extLst>
          </p:cNvPr>
          <p:cNvCxnSpPr>
            <a:cxnSpLocks/>
          </p:cNvCxnSpPr>
          <p:nvPr/>
        </p:nvCxnSpPr>
        <p:spPr>
          <a:xfrm flipH="1">
            <a:off x="6514531" y="2497787"/>
            <a:ext cx="21513" cy="944764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E062F4-1447-0E4D-8E9F-AAF141AA149E}"/>
              </a:ext>
            </a:extLst>
          </p:cNvPr>
          <p:cNvCxnSpPr>
            <a:cxnSpLocks/>
          </p:cNvCxnSpPr>
          <p:nvPr/>
        </p:nvCxnSpPr>
        <p:spPr>
          <a:xfrm flipV="1">
            <a:off x="2527128" y="2402456"/>
            <a:ext cx="2790354" cy="1220576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98AFCD8-309B-3648-98AB-BD2B9E63D960}"/>
              </a:ext>
            </a:extLst>
          </p:cNvPr>
          <p:cNvSpPr txBox="1"/>
          <p:nvPr/>
        </p:nvSpPr>
        <p:spPr>
          <a:xfrm>
            <a:off x="9345206" y="2568438"/>
            <a:ext cx="2042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3000" dirty="0"/>
              <a:t>Semantic</a:t>
            </a:r>
          </a:p>
          <a:p>
            <a:r>
              <a:rPr lang="en-IN" sz="3000" dirty="0"/>
              <a:t>Literature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10022D3-B076-6749-8993-60084B12641D}"/>
              </a:ext>
            </a:extLst>
          </p:cNvPr>
          <p:cNvCxnSpPr>
            <a:cxnSpLocks/>
          </p:cNvCxnSpPr>
          <p:nvPr/>
        </p:nvCxnSpPr>
        <p:spPr>
          <a:xfrm>
            <a:off x="10240748" y="3592696"/>
            <a:ext cx="12202" cy="104030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oogle Shape;205;g13caad91745_0_125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A723085D-716B-AC45-B6EF-1367037650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044" y="4134898"/>
            <a:ext cx="1387425" cy="9813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672A245-6E5D-E641-9884-D8A2C0DB3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986" y="995317"/>
            <a:ext cx="666887" cy="1042011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10EF10A-C38E-D64E-B025-C0B2605716A5}"/>
              </a:ext>
            </a:extLst>
          </p:cNvPr>
          <p:cNvCxnSpPr>
            <a:cxnSpLocks/>
          </p:cNvCxnSpPr>
          <p:nvPr/>
        </p:nvCxnSpPr>
        <p:spPr>
          <a:xfrm>
            <a:off x="2731581" y="2278641"/>
            <a:ext cx="802887" cy="0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D817E65-7BEE-6D43-9C8D-2B3D898CE3DC}"/>
              </a:ext>
            </a:extLst>
          </p:cNvPr>
          <p:cNvSpPr txBox="1"/>
          <p:nvPr/>
        </p:nvSpPr>
        <p:spPr>
          <a:xfrm>
            <a:off x="1580465" y="2114273"/>
            <a:ext cx="114339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OA repos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57E32FD-2088-534E-83F0-56F8BD63E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152" y="4146221"/>
            <a:ext cx="1145998" cy="10447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B7BC7E8-2343-CF49-9DE9-5CF476C1679C}"/>
              </a:ext>
            </a:extLst>
          </p:cNvPr>
          <p:cNvCxnSpPr>
            <a:cxnSpLocks/>
          </p:cNvCxnSpPr>
          <p:nvPr/>
        </p:nvCxnSpPr>
        <p:spPr>
          <a:xfrm flipV="1">
            <a:off x="7491222" y="2994340"/>
            <a:ext cx="1785872" cy="390862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C963C435-A300-6141-963A-692F68396E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67" y="3600101"/>
            <a:ext cx="1713955" cy="111875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C528645-8EC4-F849-8626-26AACD5549F5}"/>
              </a:ext>
            </a:extLst>
          </p:cNvPr>
          <p:cNvSpPr txBox="1"/>
          <p:nvPr/>
        </p:nvSpPr>
        <p:spPr>
          <a:xfrm>
            <a:off x="1857386" y="3660097"/>
            <a:ext cx="10647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IPCC/AR6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C6CAFB0-1290-5740-AE1A-A2A1DEE2633C}"/>
              </a:ext>
            </a:extLst>
          </p:cNvPr>
          <p:cNvSpPr txBox="1"/>
          <p:nvPr/>
        </p:nvSpPr>
        <p:spPr>
          <a:xfrm>
            <a:off x="9277094" y="1080927"/>
            <a:ext cx="1727846" cy="461665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Learning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647CCAF-C852-BC47-AB43-BF0765D52FE8}"/>
              </a:ext>
            </a:extLst>
          </p:cNvPr>
          <p:cNvCxnSpPr>
            <a:cxnSpLocks/>
          </p:cNvCxnSpPr>
          <p:nvPr/>
        </p:nvCxnSpPr>
        <p:spPr>
          <a:xfrm flipV="1">
            <a:off x="10241809" y="1542592"/>
            <a:ext cx="0" cy="106243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408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0462298-AC6C-7F47-A9E6-3968FE12CF0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917250" y="2281091"/>
            <a:ext cx="1445724" cy="0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5258151" y="3442551"/>
            <a:ext cx="2042510" cy="5078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700" dirty="0"/>
              <a:t>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5362974" y="2004092"/>
            <a:ext cx="2346140" cy="553998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3000" dirty="0"/>
              <a:t> mini-Corpus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3534468" y="2021940"/>
            <a:ext cx="1233624" cy="523220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800" dirty="0"/>
              <a:t>Search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cxnSpLocks/>
          </p:cNvCxnSpPr>
          <p:nvPr/>
        </p:nvCxnSpPr>
        <p:spPr>
          <a:xfrm>
            <a:off x="7808315" y="2558090"/>
            <a:ext cx="1536891" cy="373881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4191432" y="298328"/>
            <a:ext cx="3517681" cy="1076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dirty="0" err="1"/>
              <a:t>SemanticClimate</a:t>
            </a:r>
            <a:r>
              <a:rPr lang="en-IN" sz="3300" dirty="0"/>
              <a:t> – what we do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6324A-8F3F-4344-AAEA-017DB9645EE5}"/>
              </a:ext>
            </a:extLst>
          </p:cNvPr>
          <p:cNvSpPr txBox="1"/>
          <p:nvPr/>
        </p:nvSpPr>
        <p:spPr>
          <a:xfrm>
            <a:off x="9502538" y="4625549"/>
            <a:ext cx="1727846" cy="461665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NLP/ML/AI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D4995A-509B-884D-B67B-73CAF46771E4}"/>
              </a:ext>
            </a:extLst>
          </p:cNvPr>
          <p:cNvCxnSpPr>
            <a:cxnSpLocks/>
          </p:cNvCxnSpPr>
          <p:nvPr/>
        </p:nvCxnSpPr>
        <p:spPr>
          <a:xfrm flipH="1">
            <a:off x="6514531" y="2497787"/>
            <a:ext cx="21513" cy="944764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E062F4-1447-0E4D-8E9F-AAF141AA149E}"/>
              </a:ext>
            </a:extLst>
          </p:cNvPr>
          <p:cNvCxnSpPr>
            <a:cxnSpLocks/>
          </p:cNvCxnSpPr>
          <p:nvPr/>
        </p:nvCxnSpPr>
        <p:spPr>
          <a:xfrm flipV="1">
            <a:off x="2527128" y="2402456"/>
            <a:ext cx="2790354" cy="1220576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998AFCD8-309B-3648-98AB-BD2B9E63D960}"/>
              </a:ext>
            </a:extLst>
          </p:cNvPr>
          <p:cNvSpPr txBox="1"/>
          <p:nvPr/>
        </p:nvSpPr>
        <p:spPr>
          <a:xfrm>
            <a:off x="9345206" y="2568438"/>
            <a:ext cx="2042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3000" dirty="0"/>
              <a:t>Semantic</a:t>
            </a:r>
          </a:p>
          <a:p>
            <a:r>
              <a:rPr lang="en-IN" sz="3000" dirty="0"/>
              <a:t>Literature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10022D3-B076-6749-8993-60084B12641D}"/>
              </a:ext>
            </a:extLst>
          </p:cNvPr>
          <p:cNvCxnSpPr>
            <a:cxnSpLocks/>
          </p:cNvCxnSpPr>
          <p:nvPr/>
        </p:nvCxnSpPr>
        <p:spPr>
          <a:xfrm>
            <a:off x="10240748" y="3592696"/>
            <a:ext cx="12202" cy="1040309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oogle Shape;205;g13caad91745_0_125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A723085D-716B-AC45-B6EF-13670376501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044" y="4134898"/>
            <a:ext cx="1387425" cy="98130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672A245-6E5D-E641-9884-D8A2C0DB3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986" y="995317"/>
            <a:ext cx="666887" cy="1042011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10EF10A-C38E-D64E-B025-C0B2605716A5}"/>
              </a:ext>
            </a:extLst>
          </p:cNvPr>
          <p:cNvCxnSpPr>
            <a:cxnSpLocks/>
          </p:cNvCxnSpPr>
          <p:nvPr/>
        </p:nvCxnSpPr>
        <p:spPr>
          <a:xfrm>
            <a:off x="2731581" y="2278641"/>
            <a:ext cx="802887" cy="0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D817E65-7BEE-6D43-9C8D-2B3D898CE3DC}"/>
              </a:ext>
            </a:extLst>
          </p:cNvPr>
          <p:cNvSpPr txBox="1"/>
          <p:nvPr/>
        </p:nvSpPr>
        <p:spPr>
          <a:xfrm>
            <a:off x="1580465" y="2114273"/>
            <a:ext cx="114339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OA repos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57E32FD-2088-534E-83F0-56F8BD63E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152" y="4146221"/>
            <a:ext cx="1145998" cy="10447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B7BC7E8-2343-CF49-9DE9-5CF476C1679C}"/>
              </a:ext>
            </a:extLst>
          </p:cNvPr>
          <p:cNvCxnSpPr>
            <a:cxnSpLocks/>
          </p:cNvCxnSpPr>
          <p:nvPr/>
        </p:nvCxnSpPr>
        <p:spPr>
          <a:xfrm flipV="1">
            <a:off x="7491222" y="2994340"/>
            <a:ext cx="1785872" cy="390862"/>
          </a:xfrm>
          <a:prstGeom prst="straightConnector1">
            <a:avLst/>
          </a:prstGeom>
          <a:ln w="28575">
            <a:solidFill>
              <a:schemeClr val="accent1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C963C435-A300-6141-963A-692F68396E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767" y="3600101"/>
            <a:ext cx="1713955" cy="1118755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3C528645-8EC4-F849-8626-26AACD5549F5}"/>
              </a:ext>
            </a:extLst>
          </p:cNvPr>
          <p:cNvSpPr txBox="1"/>
          <p:nvPr/>
        </p:nvSpPr>
        <p:spPr>
          <a:xfrm>
            <a:off x="1857386" y="3660097"/>
            <a:ext cx="10647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IPCC/AR6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C6CAFB0-1290-5740-AE1A-A2A1DEE2633C}"/>
              </a:ext>
            </a:extLst>
          </p:cNvPr>
          <p:cNvSpPr txBox="1"/>
          <p:nvPr/>
        </p:nvSpPr>
        <p:spPr>
          <a:xfrm>
            <a:off x="9277094" y="1080927"/>
            <a:ext cx="1727846" cy="461665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Learning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647CCAF-C852-BC47-AB43-BF0765D52FE8}"/>
              </a:ext>
            </a:extLst>
          </p:cNvPr>
          <p:cNvCxnSpPr>
            <a:cxnSpLocks/>
          </p:cNvCxnSpPr>
          <p:nvPr/>
        </p:nvCxnSpPr>
        <p:spPr>
          <a:xfrm flipV="1">
            <a:off x="10241809" y="1542592"/>
            <a:ext cx="0" cy="1062435"/>
          </a:xfrm>
          <a:prstGeom prst="straightConnector1">
            <a:avLst/>
          </a:prstGeom>
          <a:ln w="28575"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9D1328-5D17-2F42-96B9-C118616B09F4}"/>
              </a:ext>
            </a:extLst>
          </p:cNvPr>
          <p:cNvSpPr txBox="1"/>
          <p:nvPr/>
        </p:nvSpPr>
        <p:spPr>
          <a:xfrm>
            <a:off x="2652874" y="2474481"/>
            <a:ext cx="7206268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1000 term semantic </a:t>
            </a:r>
            <a:r>
              <a:rPr lang="en-US" sz="2800" dirty="0" err="1"/>
              <a:t>ClimateChange</a:t>
            </a:r>
            <a:r>
              <a:rPr lang="en-US" sz="2800" dirty="0"/>
              <a:t> dictionary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Toolkit for discovery and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Learning community  </a:t>
            </a:r>
          </a:p>
        </p:txBody>
      </p:sp>
    </p:spTree>
    <p:extLst>
      <p:ext uri="{BB962C8B-B14F-4D97-AF65-F5344CB8AC3E}">
        <p14:creationId xmlns:p14="http://schemas.microsoft.com/office/powerpoint/2010/main" val="1742902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A4FC281-81E0-134A-A5F3-35BAA2896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44500"/>
            <a:ext cx="2159000" cy="48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AB0A17-245E-9641-B2EE-FCF619CDD079}"/>
              </a:ext>
            </a:extLst>
          </p:cNvPr>
          <p:cNvSpPr txBox="1"/>
          <p:nvPr/>
        </p:nvSpPr>
        <p:spPr>
          <a:xfrm>
            <a:off x="1409700" y="1136081"/>
            <a:ext cx="6743962" cy="25545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Search </a:t>
            </a:r>
            <a:r>
              <a:rPr lang="en-US" sz="3200" dirty="0" err="1"/>
              <a:t>EuropePMC</a:t>
            </a:r>
            <a:r>
              <a:rPr lang="en-US" sz="3200" dirty="0"/>
              <a:t> for “climate justice”</a:t>
            </a:r>
          </a:p>
          <a:p>
            <a:r>
              <a:rPr lang="en-US" sz="3200" dirty="0"/>
              <a:t>425 hits</a:t>
            </a:r>
          </a:p>
          <a:p>
            <a:r>
              <a:rPr lang="en-US" sz="3200" dirty="0"/>
              <a:t>Download 200 (ca 2 mins)</a:t>
            </a:r>
          </a:p>
          <a:p>
            <a:r>
              <a:rPr lang="en-US" sz="3200" dirty="0"/>
              <a:t>Create </a:t>
            </a:r>
            <a:r>
              <a:rPr lang="en-US" sz="3200" dirty="0" err="1"/>
              <a:t>wordcloud</a:t>
            </a:r>
            <a:r>
              <a:rPr lang="en-US" sz="3200" dirty="0"/>
              <a:t> using NLP and ML</a:t>
            </a:r>
          </a:p>
          <a:p>
            <a:r>
              <a:rPr lang="en-US" sz="3200" dirty="0"/>
              <a:t>Display in </a:t>
            </a:r>
            <a:r>
              <a:rPr lang="en-US" sz="3200" dirty="0" err="1"/>
              <a:t>Jupyter</a:t>
            </a:r>
            <a:r>
              <a:rPr lang="en-US" sz="3200" dirty="0"/>
              <a:t> Notebook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D58B1-651B-7848-893E-A12718CE0056}"/>
              </a:ext>
            </a:extLst>
          </p:cNvPr>
          <p:cNvSpPr txBox="1"/>
          <p:nvPr/>
        </p:nvSpPr>
        <p:spPr>
          <a:xfrm>
            <a:off x="2898843" y="3899607"/>
            <a:ext cx="658411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pygetpapers</a:t>
            </a:r>
            <a:r>
              <a:rPr lang="en-US" sz="3200" dirty="0"/>
              <a:t>        </a:t>
            </a:r>
            <a:r>
              <a:rPr lang="en-US" sz="3200" dirty="0" err="1"/>
              <a:t>Ayush</a:t>
            </a:r>
            <a:r>
              <a:rPr lang="en-US" sz="3200" dirty="0"/>
              <a:t> Garg</a:t>
            </a: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docanalysis</a:t>
            </a:r>
            <a:r>
              <a:rPr lang="en-US" sz="3200" dirty="0"/>
              <a:t>        </a:t>
            </a:r>
            <a:r>
              <a:rPr lang="en-US" sz="3200" dirty="0" err="1"/>
              <a:t>Shweata</a:t>
            </a:r>
            <a:r>
              <a:rPr lang="en-US" sz="3200" dirty="0"/>
              <a:t> N Hegde</a:t>
            </a:r>
          </a:p>
          <a:p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Colab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/>
              <a:t>Ananya Singha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329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00500C-5F0D-5C4B-828C-62BFA012A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76" y="2870200"/>
            <a:ext cx="9839424" cy="290195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D5C4C-9690-8046-9B7C-349AE3C0C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927100"/>
            <a:ext cx="10363200" cy="2590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FC281-81E0-134A-A5F3-35BAA2896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44500"/>
            <a:ext cx="2159000" cy="48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8314F-CF11-424F-8B1C-1926FABD276F}"/>
              </a:ext>
            </a:extLst>
          </p:cNvPr>
          <p:cNvSpPr txBox="1"/>
          <p:nvPr/>
        </p:nvSpPr>
        <p:spPr>
          <a:xfrm>
            <a:off x="2844202" y="223450"/>
            <a:ext cx="666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Typical article on “climate justice”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91D1E-2B8A-A34A-8581-DAD369BB8268}"/>
              </a:ext>
            </a:extLst>
          </p:cNvPr>
          <p:cNvSpPr txBox="1"/>
          <p:nvPr/>
        </p:nvSpPr>
        <p:spPr>
          <a:xfrm>
            <a:off x="7473811" y="4162291"/>
            <a:ext cx="1363065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err="1"/>
              <a:t>fulltext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FBD56B-693C-F943-8408-3CC363BDCC6F}"/>
              </a:ext>
            </a:extLst>
          </p:cNvPr>
          <p:cNvSpPr txBox="1"/>
          <p:nvPr/>
        </p:nvSpPr>
        <p:spPr>
          <a:xfrm>
            <a:off x="7263081" y="1863879"/>
            <a:ext cx="1784527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63651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305ECD-E46C-8946-B982-28598B36C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912114"/>
            <a:ext cx="6705600" cy="3314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C6A308-4AA7-5A49-A60F-61DD0A8A0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47" y="932188"/>
            <a:ext cx="10126345" cy="4926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6397C7-4409-3D4D-8935-763DB03CE394}"/>
              </a:ext>
            </a:extLst>
          </p:cNvPr>
          <p:cNvSpPr txBox="1"/>
          <p:nvPr/>
        </p:nvSpPr>
        <p:spPr>
          <a:xfrm>
            <a:off x="7370064" y="6254496"/>
            <a:ext cx="22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@Ananya Singha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945CD9-7DF7-4141-987B-6E2524B5DCE4}"/>
              </a:ext>
            </a:extLst>
          </p:cNvPr>
          <p:cNvSpPr txBox="1"/>
          <p:nvPr/>
        </p:nvSpPr>
        <p:spPr>
          <a:xfrm>
            <a:off x="2560320" y="223748"/>
            <a:ext cx="7409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184 Open Access Articles (“climate justice”)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01A0D1-57C9-6541-9ADB-96160A571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46A968-EEE1-5243-965A-B26BB97C13DB}"/>
              </a:ext>
            </a:extLst>
          </p:cNvPr>
          <p:cNvSpPr txBox="1"/>
          <p:nvPr/>
        </p:nvSpPr>
        <p:spPr>
          <a:xfrm>
            <a:off x="9969913" y="6254496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Lemmatised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606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1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827</Words>
  <Application>Microsoft Macintosh PowerPoint</Application>
  <PresentationFormat>Widescreen</PresentationFormat>
  <Paragraphs>175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游ゴシック</vt:lpstr>
      <vt:lpstr>Arial</vt:lpstr>
      <vt:lpstr>Calibri</vt:lpstr>
      <vt:lpstr>Calibri Light</vt:lpstr>
      <vt:lpstr>Consolas</vt:lpstr>
      <vt:lpstr>Courier New</vt:lpstr>
      <vt:lpstr>Mangal</vt:lpstr>
      <vt:lpstr>Montserrat Medium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Dictionaries</vt:lpstr>
      <vt:lpstr>PowerPoint Presentation</vt:lpstr>
      <vt:lpstr>IPCC WG3 17chapters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Plant Parts Dictionary (CEVOpen)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through tackling challenges</dc:title>
  <dc:creator>Shweata N Hegde</dc:creator>
  <cp:lastModifiedBy>Microsoft Office User</cp:lastModifiedBy>
  <cp:revision>51</cp:revision>
  <dcterms:created xsi:type="dcterms:W3CDTF">2022-06-21T07:31:53Z</dcterms:created>
  <dcterms:modified xsi:type="dcterms:W3CDTF">2022-11-29T23:43:11Z</dcterms:modified>
</cp:coreProperties>
</file>